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71" r:id="rId14"/>
    <p:sldId id="269" r:id="rId15"/>
    <p:sldId id="270" r:id="rId16"/>
    <p:sldId id="267" r:id="rId17"/>
  </p:sldIdLst>
  <p:sldSz cx="9144000" cy="5143500" type="screen16x9"/>
  <p:notesSz cx="6858000" cy="9144000"/>
  <p:embeddedFontLst>
    <p:embeddedFont>
      <p:font typeface="Bebas Neue" panose="020B0604020202020204" charset="0"/>
      <p:regular r:id="rId19"/>
    </p:embeddedFont>
    <p:embeddedFont>
      <p:font typeface="IBM Plex Sans Condensed" panose="020B0506050203000203" pitchFamily="34" charset="0"/>
      <p:regular r:id="rId20"/>
      <p:bold r:id="rId21"/>
      <p:italic r:id="rId22"/>
      <p:boldItalic r:id="rId23"/>
    </p:embeddedFont>
    <p:embeddedFont>
      <p:font typeface="Merriweather"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4660"/>
  </p:normalViewPr>
  <p:slideViewPr>
    <p:cSldViewPr snapToGrid="0">
      <p:cViewPr varScale="1">
        <p:scale>
          <a:sx n="82" d="100"/>
          <a:sy n="82" d="100"/>
        </p:scale>
        <p:origin x="87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c2b8137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c2b8137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c2b81370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c2b81370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lvl1pPr marL="0" marR="0" lvl="0" indent="0" algn="r">
              <a:lnSpc>
                <a:spcPct val="90000"/>
              </a:lnSpc>
              <a:spcBef>
                <a:spcPts val="0"/>
              </a:spcBef>
              <a:spcAft>
                <a:spcPts val="0"/>
              </a:spcAft>
              <a:buClr>
                <a:srgbClr val="000000"/>
              </a:buClr>
              <a:buSzPts val="1800"/>
              <a:buFont typeface="Arial"/>
              <a:buNone/>
              <a:defRPr sz="1800" b="0" i="0" u="none" strike="noStrike" cap="none">
                <a:solidFill>
                  <a:schemeClr val="lt1"/>
                </a:solidFill>
                <a:latin typeface="Bebas Neue"/>
                <a:ea typeface="Bebas Neue"/>
                <a:cs typeface="Bebas Neue"/>
                <a:sym typeface="Bebas Neue"/>
              </a:defRPr>
            </a:lvl1pPr>
            <a:lvl2pPr marL="0" marR="0" lvl="1" indent="0" algn="r">
              <a:lnSpc>
                <a:spcPct val="90000"/>
              </a:lnSpc>
              <a:spcBef>
                <a:spcPts val="0"/>
              </a:spcBef>
              <a:spcAft>
                <a:spcPts val="0"/>
              </a:spcAft>
              <a:buClr>
                <a:srgbClr val="000000"/>
              </a:buClr>
              <a:buSzPts val="1800"/>
              <a:buFont typeface="Arial"/>
              <a:buNone/>
              <a:defRPr sz="1800" b="0" i="0" u="none" strike="noStrike" cap="none">
                <a:solidFill>
                  <a:schemeClr val="lt1"/>
                </a:solidFill>
                <a:latin typeface="Bebas Neue"/>
                <a:ea typeface="Bebas Neue"/>
                <a:cs typeface="Bebas Neue"/>
                <a:sym typeface="Bebas Neue"/>
              </a:defRPr>
            </a:lvl2pPr>
            <a:lvl3pPr marL="0" marR="0" lvl="2" indent="0" algn="r">
              <a:lnSpc>
                <a:spcPct val="90000"/>
              </a:lnSpc>
              <a:spcBef>
                <a:spcPts val="0"/>
              </a:spcBef>
              <a:spcAft>
                <a:spcPts val="0"/>
              </a:spcAft>
              <a:buClr>
                <a:srgbClr val="000000"/>
              </a:buClr>
              <a:buSzPts val="1800"/>
              <a:buFont typeface="Arial"/>
              <a:buNone/>
              <a:defRPr sz="1800" b="0" i="0" u="none" strike="noStrike" cap="none">
                <a:solidFill>
                  <a:schemeClr val="lt1"/>
                </a:solidFill>
                <a:latin typeface="Bebas Neue"/>
                <a:ea typeface="Bebas Neue"/>
                <a:cs typeface="Bebas Neue"/>
                <a:sym typeface="Bebas Neue"/>
              </a:defRPr>
            </a:lvl3pPr>
            <a:lvl4pPr marL="0" marR="0" lvl="3" indent="0" algn="r">
              <a:lnSpc>
                <a:spcPct val="90000"/>
              </a:lnSpc>
              <a:spcBef>
                <a:spcPts val="0"/>
              </a:spcBef>
              <a:spcAft>
                <a:spcPts val="0"/>
              </a:spcAft>
              <a:buClr>
                <a:srgbClr val="000000"/>
              </a:buClr>
              <a:buSzPts val="1800"/>
              <a:buFont typeface="Arial"/>
              <a:buNone/>
              <a:defRPr sz="1800" b="0" i="0" u="none" strike="noStrike" cap="none">
                <a:solidFill>
                  <a:schemeClr val="lt1"/>
                </a:solidFill>
                <a:latin typeface="Bebas Neue"/>
                <a:ea typeface="Bebas Neue"/>
                <a:cs typeface="Bebas Neue"/>
                <a:sym typeface="Bebas Neue"/>
              </a:defRPr>
            </a:lvl4pPr>
            <a:lvl5pPr marL="0" marR="0" lvl="4" indent="0" algn="r">
              <a:lnSpc>
                <a:spcPct val="90000"/>
              </a:lnSpc>
              <a:spcBef>
                <a:spcPts val="0"/>
              </a:spcBef>
              <a:spcAft>
                <a:spcPts val="0"/>
              </a:spcAft>
              <a:buClr>
                <a:srgbClr val="000000"/>
              </a:buClr>
              <a:buSzPts val="1800"/>
              <a:buFont typeface="Arial"/>
              <a:buNone/>
              <a:defRPr sz="1800" b="0" i="0" u="none" strike="noStrike" cap="none">
                <a:solidFill>
                  <a:schemeClr val="lt1"/>
                </a:solidFill>
                <a:latin typeface="Bebas Neue"/>
                <a:ea typeface="Bebas Neue"/>
                <a:cs typeface="Bebas Neue"/>
                <a:sym typeface="Bebas Neue"/>
              </a:defRPr>
            </a:lvl5pPr>
            <a:lvl6pPr marL="0" marR="0" lvl="5" indent="0" algn="r">
              <a:lnSpc>
                <a:spcPct val="90000"/>
              </a:lnSpc>
              <a:spcBef>
                <a:spcPts val="0"/>
              </a:spcBef>
              <a:spcAft>
                <a:spcPts val="0"/>
              </a:spcAft>
              <a:buClr>
                <a:srgbClr val="000000"/>
              </a:buClr>
              <a:buSzPts val="1800"/>
              <a:buFont typeface="Arial"/>
              <a:buNone/>
              <a:defRPr sz="1800" b="0" i="0" u="none" strike="noStrike" cap="none">
                <a:solidFill>
                  <a:schemeClr val="lt1"/>
                </a:solidFill>
                <a:latin typeface="Bebas Neue"/>
                <a:ea typeface="Bebas Neue"/>
                <a:cs typeface="Bebas Neue"/>
                <a:sym typeface="Bebas Neue"/>
              </a:defRPr>
            </a:lvl6pPr>
            <a:lvl7pPr marL="0" marR="0" lvl="6" indent="0" algn="r">
              <a:lnSpc>
                <a:spcPct val="90000"/>
              </a:lnSpc>
              <a:spcBef>
                <a:spcPts val="0"/>
              </a:spcBef>
              <a:spcAft>
                <a:spcPts val="0"/>
              </a:spcAft>
              <a:buClr>
                <a:srgbClr val="000000"/>
              </a:buClr>
              <a:buSzPts val="1800"/>
              <a:buFont typeface="Arial"/>
              <a:buNone/>
              <a:defRPr sz="1800" b="0" i="0" u="none" strike="noStrike" cap="none">
                <a:solidFill>
                  <a:schemeClr val="lt1"/>
                </a:solidFill>
                <a:latin typeface="Bebas Neue"/>
                <a:ea typeface="Bebas Neue"/>
                <a:cs typeface="Bebas Neue"/>
                <a:sym typeface="Bebas Neue"/>
              </a:defRPr>
            </a:lvl7pPr>
            <a:lvl8pPr marL="0" marR="0" lvl="7" indent="0" algn="r">
              <a:lnSpc>
                <a:spcPct val="90000"/>
              </a:lnSpc>
              <a:spcBef>
                <a:spcPts val="0"/>
              </a:spcBef>
              <a:spcAft>
                <a:spcPts val="0"/>
              </a:spcAft>
              <a:buClr>
                <a:srgbClr val="000000"/>
              </a:buClr>
              <a:buSzPts val="1800"/>
              <a:buFont typeface="Arial"/>
              <a:buNone/>
              <a:defRPr sz="1800" b="0" i="0" u="none" strike="noStrike" cap="none">
                <a:solidFill>
                  <a:schemeClr val="lt1"/>
                </a:solidFill>
                <a:latin typeface="Bebas Neue"/>
                <a:ea typeface="Bebas Neue"/>
                <a:cs typeface="Bebas Neue"/>
                <a:sym typeface="Bebas Neue"/>
              </a:defRPr>
            </a:lvl8pPr>
            <a:lvl9pPr marL="0" marR="0" lvl="8" indent="0" algn="r">
              <a:lnSpc>
                <a:spcPct val="90000"/>
              </a:lnSpc>
              <a:spcBef>
                <a:spcPts val="0"/>
              </a:spcBef>
              <a:spcAft>
                <a:spcPts val="0"/>
              </a:spcAft>
              <a:buClr>
                <a:srgbClr val="000000"/>
              </a:buClr>
              <a:buSzPts val="1800"/>
              <a:buFont typeface="Arial"/>
              <a:buNone/>
              <a:defRPr sz="1800" b="0" i="0" u="none" strike="noStrike" cap="none">
                <a:solidFill>
                  <a:schemeClr val="lt1"/>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lvl1pPr marR="0" lvl="0"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1pPr>
            <a:lvl2pPr marR="0" lvl="1"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2pPr>
            <a:lvl3pPr marR="0" lvl="2"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3pPr>
            <a:lvl4pPr marR="0" lvl="3"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4pPr>
            <a:lvl5pPr marR="0" lvl="4"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5pPr>
            <a:lvl6pPr marR="0" lvl="5"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6pPr>
            <a:lvl7pPr marR="0" lvl="6"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7pPr>
            <a:lvl8pPr marR="0" lvl="7"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8pPr>
            <a:lvl9pPr marR="0" lvl="8" algn="l" rtl="0">
              <a:lnSpc>
                <a:spcPct val="90000"/>
              </a:lnSpc>
              <a:spcBef>
                <a:spcPts val="0"/>
              </a:spcBef>
              <a:spcAft>
                <a:spcPts val="0"/>
              </a:spcAft>
              <a:buClr>
                <a:schemeClr val="lt1"/>
              </a:buClr>
              <a:buSzPts val="3400"/>
              <a:buFont typeface="Bebas Neue"/>
              <a:buNone/>
              <a:defRPr sz="3400" b="0" i="0" u="none" strike="noStrike" cap="none">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0"/>
              </a:spcBef>
              <a:spcAft>
                <a:spcPts val="0"/>
              </a:spcAft>
              <a:buClr>
                <a:schemeClr val="dk1"/>
              </a:buClr>
              <a:buSzPts val="2400"/>
              <a:buFont typeface="IBM Plex Sans Condensed"/>
              <a:buChar char="▪"/>
              <a:defRPr sz="2400" b="0" i="0" u="none" strike="noStrike" cap="none">
                <a:solidFill>
                  <a:schemeClr val="dk1"/>
                </a:solidFill>
                <a:latin typeface="IBM Plex Sans Condensed"/>
                <a:ea typeface="IBM Plex Sans Condensed"/>
                <a:cs typeface="IBM Plex Sans Condensed"/>
                <a:sym typeface="IBM Plex Sans Condensed"/>
              </a:defRPr>
            </a:lvl1pPr>
            <a:lvl2pPr marL="914400" marR="0" lvl="1" indent="-381000" algn="l" rtl="0">
              <a:lnSpc>
                <a:spcPct val="115000"/>
              </a:lnSpc>
              <a:spcBef>
                <a:spcPts val="800"/>
              </a:spcBef>
              <a:spcAft>
                <a:spcPts val="0"/>
              </a:spcAft>
              <a:buClr>
                <a:schemeClr val="dk1"/>
              </a:buClr>
              <a:buSzPts val="2400"/>
              <a:buFont typeface="IBM Plex Sans Condensed"/>
              <a:buChar char="▫"/>
              <a:defRPr sz="2400" b="0" i="0" u="none" strike="noStrike" cap="none">
                <a:solidFill>
                  <a:schemeClr val="dk1"/>
                </a:solidFill>
                <a:latin typeface="IBM Plex Sans Condensed"/>
                <a:ea typeface="IBM Plex Sans Condensed"/>
                <a:cs typeface="IBM Plex Sans Condensed"/>
                <a:sym typeface="IBM Plex Sans Condensed"/>
              </a:defRPr>
            </a:lvl2pPr>
            <a:lvl3pPr marL="1371600" marR="0" lvl="2" indent="-381000" algn="l" rtl="0">
              <a:lnSpc>
                <a:spcPct val="115000"/>
              </a:lnSpc>
              <a:spcBef>
                <a:spcPts val="800"/>
              </a:spcBef>
              <a:spcAft>
                <a:spcPts val="0"/>
              </a:spcAft>
              <a:buClr>
                <a:schemeClr val="dk1"/>
              </a:buClr>
              <a:buSzPts val="2400"/>
              <a:buFont typeface="IBM Plex Sans Condensed"/>
              <a:buChar char="⬝"/>
              <a:defRPr sz="2400" b="0" i="0" u="none" strike="noStrike" cap="none">
                <a:solidFill>
                  <a:schemeClr val="dk1"/>
                </a:solidFill>
                <a:latin typeface="IBM Plex Sans Condensed"/>
                <a:ea typeface="IBM Plex Sans Condensed"/>
                <a:cs typeface="IBM Plex Sans Condensed"/>
                <a:sym typeface="IBM Plex Sans Condensed"/>
              </a:defRPr>
            </a:lvl3pPr>
            <a:lvl4pPr marL="1828800" marR="0" lvl="3" indent="-381000" algn="l" rtl="0">
              <a:lnSpc>
                <a:spcPct val="115000"/>
              </a:lnSpc>
              <a:spcBef>
                <a:spcPts val="800"/>
              </a:spcBef>
              <a:spcAft>
                <a:spcPts val="0"/>
              </a:spcAft>
              <a:buClr>
                <a:schemeClr val="dk1"/>
              </a:buClr>
              <a:buSzPts val="2400"/>
              <a:buFont typeface="IBM Plex Sans Condensed"/>
              <a:buChar char="⬞"/>
              <a:defRPr sz="2400" b="0" i="0" u="none" strike="noStrike" cap="none">
                <a:solidFill>
                  <a:schemeClr val="dk1"/>
                </a:solidFill>
                <a:latin typeface="IBM Plex Sans Condensed"/>
                <a:ea typeface="IBM Plex Sans Condensed"/>
                <a:cs typeface="IBM Plex Sans Condensed"/>
                <a:sym typeface="IBM Plex Sans Condensed"/>
              </a:defRPr>
            </a:lvl4pPr>
            <a:lvl5pPr marL="2286000" marR="0" lvl="4" indent="-381000" algn="l" rtl="0">
              <a:lnSpc>
                <a:spcPct val="115000"/>
              </a:lnSpc>
              <a:spcBef>
                <a:spcPts val="800"/>
              </a:spcBef>
              <a:spcAft>
                <a:spcPts val="0"/>
              </a:spcAft>
              <a:buClr>
                <a:schemeClr val="dk1"/>
              </a:buClr>
              <a:buSzPts val="2400"/>
              <a:buFont typeface="IBM Plex Sans Condensed"/>
              <a:buChar char="○"/>
              <a:defRPr sz="2400" b="0" i="0" u="none" strike="noStrike" cap="none">
                <a:solidFill>
                  <a:schemeClr val="dk1"/>
                </a:solidFill>
                <a:latin typeface="IBM Plex Sans Condensed"/>
                <a:ea typeface="IBM Plex Sans Condensed"/>
                <a:cs typeface="IBM Plex Sans Condensed"/>
                <a:sym typeface="IBM Plex Sans Condensed"/>
              </a:defRPr>
            </a:lvl5pPr>
            <a:lvl6pPr marL="2743200" marR="0" lvl="5" indent="-381000" algn="l" rtl="0">
              <a:lnSpc>
                <a:spcPct val="115000"/>
              </a:lnSpc>
              <a:spcBef>
                <a:spcPts val="800"/>
              </a:spcBef>
              <a:spcAft>
                <a:spcPts val="0"/>
              </a:spcAft>
              <a:buClr>
                <a:schemeClr val="dk1"/>
              </a:buClr>
              <a:buSzPts val="2400"/>
              <a:buFont typeface="IBM Plex Sans Condensed"/>
              <a:buChar char="■"/>
              <a:defRPr sz="2400" b="0" i="0" u="none" strike="noStrike" cap="none">
                <a:solidFill>
                  <a:schemeClr val="dk1"/>
                </a:solidFill>
                <a:latin typeface="IBM Plex Sans Condensed"/>
                <a:ea typeface="IBM Plex Sans Condensed"/>
                <a:cs typeface="IBM Plex Sans Condensed"/>
                <a:sym typeface="IBM Plex Sans Condensed"/>
              </a:defRPr>
            </a:lvl6pPr>
            <a:lvl7pPr marL="3200400" marR="0" lvl="6" indent="-381000" algn="l" rtl="0">
              <a:lnSpc>
                <a:spcPct val="115000"/>
              </a:lnSpc>
              <a:spcBef>
                <a:spcPts val="800"/>
              </a:spcBef>
              <a:spcAft>
                <a:spcPts val="0"/>
              </a:spcAft>
              <a:buClr>
                <a:schemeClr val="dk1"/>
              </a:buClr>
              <a:buSzPts val="2400"/>
              <a:buFont typeface="IBM Plex Sans Condensed"/>
              <a:buChar char="●"/>
              <a:defRPr sz="2400" b="0" i="0" u="none" strike="noStrike" cap="none">
                <a:solidFill>
                  <a:schemeClr val="dk1"/>
                </a:solidFill>
                <a:latin typeface="IBM Plex Sans Condensed"/>
                <a:ea typeface="IBM Plex Sans Condensed"/>
                <a:cs typeface="IBM Plex Sans Condensed"/>
                <a:sym typeface="IBM Plex Sans Condensed"/>
              </a:defRPr>
            </a:lvl7pPr>
            <a:lvl8pPr marL="3657600" marR="0" lvl="7" indent="-381000" algn="l" rtl="0">
              <a:lnSpc>
                <a:spcPct val="115000"/>
              </a:lnSpc>
              <a:spcBef>
                <a:spcPts val="800"/>
              </a:spcBef>
              <a:spcAft>
                <a:spcPts val="0"/>
              </a:spcAft>
              <a:buClr>
                <a:schemeClr val="dk1"/>
              </a:buClr>
              <a:buSzPts val="2400"/>
              <a:buFont typeface="IBM Plex Sans Condensed"/>
              <a:buChar char="○"/>
              <a:defRPr sz="2400" b="0" i="0" u="none" strike="noStrike" cap="none">
                <a:solidFill>
                  <a:schemeClr val="dk1"/>
                </a:solidFill>
                <a:latin typeface="IBM Plex Sans Condensed"/>
                <a:ea typeface="IBM Plex Sans Condensed"/>
                <a:cs typeface="IBM Plex Sans Condensed"/>
                <a:sym typeface="IBM Plex Sans Condensed"/>
              </a:defRPr>
            </a:lvl8pPr>
            <a:lvl9pPr marL="4114800" marR="0" lvl="8" indent="-381000" algn="l" rtl="0">
              <a:lnSpc>
                <a:spcPct val="115000"/>
              </a:lnSpc>
              <a:spcBef>
                <a:spcPts val="800"/>
              </a:spcBef>
              <a:spcAft>
                <a:spcPts val="800"/>
              </a:spcAft>
              <a:buClr>
                <a:schemeClr val="dk1"/>
              </a:buClr>
              <a:buSzPts val="2400"/>
              <a:buFont typeface="IBM Plex Sans Condensed"/>
              <a:buChar char="■"/>
              <a:defRPr sz="2400" b="0" i="0" u="none" strike="noStrike" cap="none">
                <a:solidFill>
                  <a:schemeClr val="dk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Clr>
                <a:schemeClr val="lt1"/>
              </a:buClr>
              <a:buSzPts val="1800"/>
              <a:buFont typeface="Bebas Neue"/>
              <a:buNone/>
              <a:defRPr sz="1800" b="0" i="0" u="none" strike="noStrike" cap="none">
                <a:solidFill>
                  <a:schemeClr val="lt1"/>
                </a:solidFill>
                <a:latin typeface="Bebas Neue"/>
                <a:ea typeface="Bebas Neue"/>
                <a:cs typeface="Bebas Neue"/>
                <a:sym typeface="Bebas Neue"/>
              </a:defRPr>
            </a:lvl1pPr>
            <a:lvl2pPr marL="0" marR="0" lvl="1" indent="0" algn="r" rtl="0">
              <a:lnSpc>
                <a:spcPct val="90000"/>
              </a:lnSpc>
              <a:spcBef>
                <a:spcPts val="0"/>
              </a:spcBef>
              <a:spcAft>
                <a:spcPts val="0"/>
              </a:spcAft>
              <a:buClr>
                <a:schemeClr val="lt1"/>
              </a:buClr>
              <a:buSzPts val="1800"/>
              <a:buFont typeface="Bebas Neue"/>
              <a:buNone/>
              <a:defRPr sz="1800" b="0" i="0" u="none" strike="noStrike" cap="none">
                <a:solidFill>
                  <a:schemeClr val="lt1"/>
                </a:solidFill>
                <a:latin typeface="Bebas Neue"/>
                <a:ea typeface="Bebas Neue"/>
                <a:cs typeface="Bebas Neue"/>
                <a:sym typeface="Bebas Neue"/>
              </a:defRPr>
            </a:lvl2pPr>
            <a:lvl3pPr marL="0" marR="0" lvl="2" indent="0" algn="r" rtl="0">
              <a:lnSpc>
                <a:spcPct val="90000"/>
              </a:lnSpc>
              <a:spcBef>
                <a:spcPts val="0"/>
              </a:spcBef>
              <a:spcAft>
                <a:spcPts val="0"/>
              </a:spcAft>
              <a:buClr>
                <a:schemeClr val="lt1"/>
              </a:buClr>
              <a:buSzPts val="1800"/>
              <a:buFont typeface="Bebas Neue"/>
              <a:buNone/>
              <a:defRPr sz="1800" b="0" i="0" u="none" strike="noStrike" cap="none">
                <a:solidFill>
                  <a:schemeClr val="lt1"/>
                </a:solidFill>
                <a:latin typeface="Bebas Neue"/>
                <a:ea typeface="Bebas Neue"/>
                <a:cs typeface="Bebas Neue"/>
                <a:sym typeface="Bebas Neue"/>
              </a:defRPr>
            </a:lvl3pPr>
            <a:lvl4pPr marL="0" marR="0" lvl="3" indent="0" algn="r" rtl="0">
              <a:lnSpc>
                <a:spcPct val="90000"/>
              </a:lnSpc>
              <a:spcBef>
                <a:spcPts val="0"/>
              </a:spcBef>
              <a:spcAft>
                <a:spcPts val="0"/>
              </a:spcAft>
              <a:buClr>
                <a:schemeClr val="lt1"/>
              </a:buClr>
              <a:buSzPts val="1800"/>
              <a:buFont typeface="Bebas Neue"/>
              <a:buNone/>
              <a:defRPr sz="1800" b="0" i="0" u="none" strike="noStrike" cap="none">
                <a:solidFill>
                  <a:schemeClr val="lt1"/>
                </a:solidFill>
                <a:latin typeface="Bebas Neue"/>
                <a:ea typeface="Bebas Neue"/>
                <a:cs typeface="Bebas Neue"/>
                <a:sym typeface="Bebas Neue"/>
              </a:defRPr>
            </a:lvl4pPr>
            <a:lvl5pPr marL="0" marR="0" lvl="4" indent="0" algn="r" rtl="0">
              <a:lnSpc>
                <a:spcPct val="90000"/>
              </a:lnSpc>
              <a:spcBef>
                <a:spcPts val="0"/>
              </a:spcBef>
              <a:spcAft>
                <a:spcPts val="0"/>
              </a:spcAft>
              <a:buClr>
                <a:schemeClr val="lt1"/>
              </a:buClr>
              <a:buSzPts val="1800"/>
              <a:buFont typeface="Bebas Neue"/>
              <a:buNone/>
              <a:defRPr sz="1800" b="0" i="0" u="none" strike="noStrike" cap="none">
                <a:solidFill>
                  <a:schemeClr val="lt1"/>
                </a:solidFill>
                <a:latin typeface="Bebas Neue"/>
                <a:ea typeface="Bebas Neue"/>
                <a:cs typeface="Bebas Neue"/>
                <a:sym typeface="Bebas Neue"/>
              </a:defRPr>
            </a:lvl5pPr>
            <a:lvl6pPr marL="0" marR="0" lvl="5" indent="0" algn="r" rtl="0">
              <a:lnSpc>
                <a:spcPct val="90000"/>
              </a:lnSpc>
              <a:spcBef>
                <a:spcPts val="0"/>
              </a:spcBef>
              <a:spcAft>
                <a:spcPts val="0"/>
              </a:spcAft>
              <a:buClr>
                <a:schemeClr val="lt1"/>
              </a:buClr>
              <a:buSzPts val="1800"/>
              <a:buFont typeface="Bebas Neue"/>
              <a:buNone/>
              <a:defRPr sz="1800" b="0" i="0" u="none" strike="noStrike" cap="none">
                <a:solidFill>
                  <a:schemeClr val="lt1"/>
                </a:solidFill>
                <a:latin typeface="Bebas Neue"/>
                <a:ea typeface="Bebas Neue"/>
                <a:cs typeface="Bebas Neue"/>
                <a:sym typeface="Bebas Neue"/>
              </a:defRPr>
            </a:lvl6pPr>
            <a:lvl7pPr marL="0" marR="0" lvl="6" indent="0" algn="r" rtl="0">
              <a:lnSpc>
                <a:spcPct val="90000"/>
              </a:lnSpc>
              <a:spcBef>
                <a:spcPts val="0"/>
              </a:spcBef>
              <a:spcAft>
                <a:spcPts val="0"/>
              </a:spcAft>
              <a:buClr>
                <a:schemeClr val="lt1"/>
              </a:buClr>
              <a:buSzPts val="1800"/>
              <a:buFont typeface="Bebas Neue"/>
              <a:buNone/>
              <a:defRPr sz="1800" b="0" i="0" u="none" strike="noStrike" cap="none">
                <a:solidFill>
                  <a:schemeClr val="lt1"/>
                </a:solidFill>
                <a:latin typeface="Bebas Neue"/>
                <a:ea typeface="Bebas Neue"/>
                <a:cs typeface="Bebas Neue"/>
                <a:sym typeface="Bebas Neue"/>
              </a:defRPr>
            </a:lvl7pPr>
            <a:lvl8pPr marL="0" marR="0" lvl="7" indent="0" algn="r" rtl="0">
              <a:lnSpc>
                <a:spcPct val="90000"/>
              </a:lnSpc>
              <a:spcBef>
                <a:spcPts val="0"/>
              </a:spcBef>
              <a:spcAft>
                <a:spcPts val="0"/>
              </a:spcAft>
              <a:buClr>
                <a:schemeClr val="lt1"/>
              </a:buClr>
              <a:buSzPts val="1800"/>
              <a:buFont typeface="Bebas Neue"/>
              <a:buNone/>
              <a:defRPr sz="1800" b="0" i="0" u="none" strike="noStrike" cap="none">
                <a:solidFill>
                  <a:schemeClr val="lt1"/>
                </a:solidFill>
                <a:latin typeface="Bebas Neue"/>
                <a:ea typeface="Bebas Neue"/>
                <a:cs typeface="Bebas Neue"/>
                <a:sym typeface="Bebas Neue"/>
              </a:defRPr>
            </a:lvl8pPr>
            <a:lvl9pPr marL="0" marR="0" lvl="8" indent="0" algn="r" rtl="0">
              <a:lnSpc>
                <a:spcPct val="90000"/>
              </a:lnSpc>
              <a:spcBef>
                <a:spcPts val="0"/>
              </a:spcBef>
              <a:spcAft>
                <a:spcPts val="0"/>
              </a:spcAft>
              <a:buClr>
                <a:schemeClr val="lt1"/>
              </a:buClr>
              <a:buSzPts val="1800"/>
              <a:buFont typeface="Bebas Neue"/>
              <a:buNone/>
              <a:defRPr sz="1800" b="0" i="0" u="none" strike="noStrike" cap="none">
                <a:solidFill>
                  <a:schemeClr val="lt1"/>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Google Shape;15;p3"/>
          <p:cNvSpPr/>
          <p:nvPr/>
        </p:nvSpPr>
        <p:spPr>
          <a:xfrm>
            <a:off x="6276611" y="2502732"/>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 name="Google Shape;16;p3"/>
          <p:cNvGrpSpPr/>
          <p:nvPr/>
        </p:nvGrpSpPr>
        <p:grpSpPr>
          <a:xfrm>
            <a:off x="6908304" y="275445"/>
            <a:ext cx="1129443" cy="1129717"/>
            <a:chOff x="6654650" y="3665275"/>
            <a:chExt cx="409100" cy="409125"/>
          </a:xfrm>
        </p:grpSpPr>
        <p:sp>
          <p:nvSpPr>
            <p:cNvPr id="17" name="Google Shape;17;p3"/>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3"/>
          <p:cNvGrpSpPr/>
          <p:nvPr/>
        </p:nvGrpSpPr>
        <p:grpSpPr>
          <a:xfrm rot="233065">
            <a:off x="5384704" y="926944"/>
            <a:ext cx="746176" cy="746276"/>
            <a:chOff x="570875" y="4322250"/>
            <a:chExt cx="443300" cy="443325"/>
          </a:xfrm>
        </p:grpSpPr>
        <p:sp>
          <p:nvSpPr>
            <p:cNvPr id="20" name="Google Shape;20;p3"/>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 name="Google Shape;24;p3"/>
          <p:cNvSpPr/>
          <p:nvPr/>
        </p:nvSpPr>
        <p:spPr>
          <a:xfrm rot="2466643">
            <a:off x="6346433" y="352745"/>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rot="-1608918">
            <a:off x="8323784" y="1104701"/>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rot="2926240">
            <a:off x="5839963" y="2135767"/>
            <a:ext cx="197436" cy="1885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rot="-1608959">
            <a:off x="8423421" y="499556"/>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28;p3"/>
          <p:cNvGrpSpPr/>
          <p:nvPr/>
        </p:nvGrpSpPr>
        <p:grpSpPr>
          <a:xfrm>
            <a:off x="6311169" y="1489959"/>
            <a:ext cx="2714848" cy="3653541"/>
            <a:chOff x="5503615" y="983605"/>
            <a:chExt cx="3588221" cy="4828894"/>
          </a:xfrm>
        </p:grpSpPr>
        <p:pic>
          <p:nvPicPr>
            <p:cNvPr id="29" name="Google Shape;29;p3"/>
            <p:cNvPicPr preferRelativeResize="0"/>
            <p:nvPr/>
          </p:nvPicPr>
          <p:blipFill rotWithShape="1">
            <a:blip r:embed="rId3">
              <a:alphaModFix/>
            </a:blip>
            <a:srcRect/>
            <a:stretch/>
          </p:blipFill>
          <p:spPr>
            <a:xfrm>
              <a:off x="5503615" y="983605"/>
              <a:ext cx="3588221" cy="4828894"/>
            </a:xfrm>
            <a:prstGeom prst="rect">
              <a:avLst/>
            </a:prstGeom>
            <a:noFill/>
            <a:ln>
              <a:noFill/>
            </a:ln>
          </p:spPr>
        </p:pic>
        <p:pic>
          <p:nvPicPr>
            <p:cNvPr id="30" name="Google Shape;30;p3"/>
            <p:cNvPicPr preferRelativeResize="0"/>
            <p:nvPr/>
          </p:nvPicPr>
          <p:blipFill rotWithShape="1">
            <a:blip r:embed="rId4">
              <a:alphaModFix/>
            </a:blip>
            <a:srcRect/>
            <a:stretch/>
          </p:blipFill>
          <p:spPr>
            <a:xfrm>
              <a:off x="7109435" y="1724361"/>
              <a:ext cx="322950" cy="316620"/>
            </a:xfrm>
            <a:prstGeom prst="rect">
              <a:avLst/>
            </a:prstGeom>
            <a:noFill/>
            <a:ln>
              <a:noFill/>
            </a:ln>
          </p:spPr>
        </p:pic>
      </p:grpSp>
      <p:sp>
        <p:nvSpPr>
          <p:cNvPr id="31" name="Google Shape;31;p3"/>
          <p:cNvSpPr txBox="1">
            <a:spLocks noGrp="1"/>
          </p:cNvSpPr>
          <p:nvPr>
            <p:ph type="ctrTitle" idx="4294967295"/>
          </p:nvPr>
        </p:nvSpPr>
        <p:spPr>
          <a:xfrm>
            <a:off x="500819" y="1890191"/>
            <a:ext cx="3793800" cy="1350900"/>
          </a:xfrm>
          <a:prstGeom prst="rect">
            <a:avLst/>
          </a:prstGeom>
          <a:noFill/>
          <a:ln>
            <a:noFill/>
          </a:ln>
          <a:effectLst>
            <a:outerShdw blurRad="42863" dist="9525" dir="5400000" algn="bl" rotWithShape="0">
              <a:schemeClr val="dk1">
                <a:alpha val="29800"/>
              </a:schemeClr>
            </a:outerShdw>
          </a:effectLst>
        </p:spPr>
        <p:txBody>
          <a:bodyPr spcFirstLastPara="1" wrap="square" lIns="0" tIns="0" rIns="0" bIns="0" anchor="b" anchorCtr="0">
            <a:noAutofit/>
          </a:bodyPr>
          <a:lstStyle/>
          <a:p>
            <a:pPr marL="0" marR="0" lvl="0" indent="0" algn="l" rtl="0">
              <a:lnSpc>
                <a:spcPct val="90000"/>
              </a:lnSpc>
              <a:spcBef>
                <a:spcPts val="0"/>
              </a:spcBef>
              <a:spcAft>
                <a:spcPts val="800"/>
              </a:spcAft>
              <a:buClr>
                <a:schemeClr val="lt1"/>
              </a:buClr>
              <a:buSzPts val="3400"/>
              <a:buFont typeface="Bebas Neue"/>
              <a:buNone/>
            </a:pPr>
            <a:r>
              <a:rPr lang="en-IN" sz="7200" b="1" i="0" u="none" strike="noStrike" cap="none">
                <a:solidFill>
                  <a:schemeClr val="lt1"/>
                </a:solidFill>
                <a:latin typeface="Merriweather"/>
                <a:ea typeface="Merriweather"/>
                <a:cs typeface="Merriweather"/>
                <a:sym typeface="Merriweather"/>
              </a:rPr>
              <a:t>AIoT Ser</a:t>
            </a:r>
            <a:r>
              <a:rPr lang="en-IN" sz="7200" b="1">
                <a:latin typeface="Merriweather"/>
                <a:ea typeface="Merriweather"/>
                <a:cs typeface="Merriweather"/>
                <a:sym typeface="Merriweather"/>
              </a:rPr>
              <a:t>B</a:t>
            </a:r>
            <a:r>
              <a:rPr lang="en-IN" sz="7200" b="1" i="0" u="none" strike="noStrike" cap="none">
                <a:solidFill>
                  <a:schemeClr val="lt1"/>
                </a:solidFill>
                <a:latin typeface="Merriweather"/>
                <a:ea typeface="Merriweather"/>
                <a:cs typeface="Merriweather"/>
                <a:sym typeface="Merriweather"/>
              </a:rPr>
              <a:t>ot PrimeX</a:t>
            </a:r>
            <a:endParaRPr sz="6600" b="1" i="0" u="none" strike="noStrike" cap="none">
              <a:solidFill>
                <a:schemeClr val="lt1"/>
              </a:solidFill>
              <a:latin typeface="Merriweather"/>
              <a:ea typeface="Merriweather"/>
              <a:cs typeface="Merriweather"/>
              <a:sym typeface="Merriweather"/>
            </a:endParaRPr>
          </a:p>
        </p:txBody>
      </p:sp>
      <p:sp>
        <p:nvSpPr>
          <p:cNvPr id="32" name="Google Shape;32;p3"/>
          <p:cNvSpPr txBox="1">
            <a:spLocks noGrp="1"/>
          </p:cNvSpPr>
          <p:nvPr>
            <p:ph type="subTitle" idx="4294967295"/>
          </p:nvPr>
        </p:nvSpPr>
        <p:spPr>
          <a:xfrm>
            <a:off x="2989170" y="3801483"/>
            <a:ext cx="4796151" cy="1073400"/>
          </a:xfrm>
          <a:prstGeom prst="rect">
            <a:avLst/>
          </a:prstGeom>
          <a:noFill/>
          <a:ln>
            <a:noFill/>
          </a:ln>
        </p:spPr>
        <p:txBody>
          <a:bodyPr spcFirstLastPara="1" wrap="square" lIns="0" tIns="0" rIns="0" bIns="0" anchor="t" anchorCtr="0">
            <a:noAutofit/>
          </a:bodyPr>
          <a:lstStyle/>
          <a:p>
            <a:pPr marL="76200" marR="0" lvl="0" indent="0" algn="l" rtl="0">
              <a:lnSpc>
                <a:spcPct val="115000"/>
              </a:lnSpc>
              <a:spcBef>
                <a:spcPts val="0"/>
              </a:spcBef>
              <a:spcAft>
                <a:spcPts val="0"/>
              </a:spcAft>
              <a:buClr>
                <a:schemeClr val="dk1"/>
              </a:buClr>
              <a:buSzPts val="2400"/>
              <a:buFont typeface="IBM Plex Sans Condensed"/>
              <a:buNone/>
            </a:pPr>
            <a:r>
              <a:rPr lang="en-IN" sz="2000" i="0" u="none" strike="noStrike" cap="none">
                <a:solidFill>
                  <a:schemeClr val="lt1"/>
                </a:solidFill>
                <a:latin typeface="Merriweather"/>
                <a:ea typeface="Merriweather"/>
                <a:cs typeface="Merriweather"/>
                <a:sym typeface="Merriweather"/>
              </a:rPr>
              <a:t> </a:t>
            </a:r>
            <a:r>
              <a:rPr lang="en-IN" sz="2000" b="1" i="0" u="none" strike="noStrike" cap="none">
                <a:solidFill>
                  <a:schemeClr val="lt1"/>
                </a:solidFill>
                <a:latin typeface="Merriweather"/>
                <a:ea typeface="Merriweather"/>
                <a:cs typeface="Merriweather"/>
                <a:sym typeface="Merriweather"/>
              </a:rPr>
              <a:t>Presented By- Akriti Ringe</a:t>
            </a:r>
            <a:endParaRPr sz="2000" b="1" i="0" u="none" strike="noStrike" cap="none">
              <a:solidFill>
                <a:schemeClr val="lt1"/>
              </a:solidFill>
              <a:latin typeface="Merriweather"/>
              <a:ea typeface="Merriweather"/>
              <a:cs typeface="Merriweather"/>
              <a:sym typeface="Merriweather"/>
            </a:endParaRPr>
          </a:p>
          <a:p>
            <a:pPr marL="76200" marR="0" lvl="0" indent="0" algn="l" rtl="0">
              <a:lnSpc>
                <a:spcPct val="115000"/>
              </a:lnSpc>
              <a:spcBef>
                <a:spcPts val="0"/>
              </a:spcBef>
              <a:spcAft>
                <a:spcPts val="0"/>
              </a:spcAft>
              <a:buClr>
                <a:schemeClr val="dk1"/>
              </a:buClr>
              <a:buSzPts val="2400"/>
              <a:buFont typeface="IBM Plex Sans Condensed"/>
              <a:buNone/>
            </a:pPr>
            <a:r>
              <a:rPr lang="en-IN" sz="2000" b="1" i="0" u="none" strike="noStrike" cap="none">
                <a:solidFill>
                  <a:schemeClr val="lt1"/>
                </a:solidFill>
                <a:latin typeface="Merriweather"/>
                <a:ea typeface="Merriweather"/>
                <a:cs typeface="Merriweather"/>
                <a:sym typeface="Merriweather"/>
              </a:rPr>
              <a:t>                          Soumyashri Singha</a:t>
            </a:r>
            <a:endParaRPr>
              <a:latin typeface="Merriweather"/>
              <a:ea typeface="Merriweather"/>
              <a:cs typeface="Merriweather"/>
              <a:sym typeface="Merriweather"/>
            </a:endParaRPr>
          </a:p>
          <a:p>
            <a:pPr marL="76200" marR="0" lvl="0" indent="0" algn="l" rtl="0">
              <a:lnSpc>
                <a:spcPct val="115000"/>
              </a:lnSpc>
              <a:spcBef>
                <a:spcPts val="0"/>
              </a:spcBef>
              <a:spcAft>
                <a:spcPts val="0"/>
              </a:spcAft>
              <a:buClr>
                <a:schemeClr val="dk1"/>
              </a:buClr>
              <a:buSzPts val="2400"/>
              <a:buFont typeface="IBM Plex Sans Condensed"/>
              <a:buNone/>
            </a:pPr>
            <a:r>
              <a:rPr lang="en-IN" sz="2000" b="1" i="0" u="none" strike="noStrike" cap="none">
                <a:solidFill>
                  <a:schemeClr val="lt1"/>
                </a:solidFill>
                <a:latin typeface="Merriweather"/>
                <a:ea typeface="Merriweather"/>
                <a:cs typeface="Merriweather"/>
                <a:sym typeface="Merriweather"/>
              </a:rPr>
              <a:t>                          Dibyanshi Tripathy</a:t>
            </a:r>
            <a:endParaRPr>
              <a:latin typeface="Merriweather"/>
              <a:ea typeface="Merriweather"/>
              <a:cs typeface="Merriweather"/>
              <a:sym typeface="Merriweather"/>
            </a:endParaRPr>
          </a:p>
        </p:txBody>
      </p:sp>
      <p:sp>
        <p:nvSpPr>
          <p:cNvPr id="33" name="Google Shape;33;p3"/>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2"/>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IN"/>
              <a:t>10</a:t>
            </a:fld>
            <a:endParaRPr/>
          </a:p>
        </p:txBody>
      </p:sp>
      <p:sp>
        <p:nvSpPr>
          <p:cNvPr id="137" name="Google Shape;137;p12"/>
          <p:cNvSpPr txBox="1"/>
          <p:nvPr/>
        </p:nvSpPr>
        <p:spPr>
          <a:xfrm>
            <a:off x="1642850" y="783050"/>
            <a:ext cx="55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138" name="Google Shape;138;p12"/>
          <p:cNvSpPr txBox="1"/>
          <p:nvPr/>
        </p:nvSpPr>
        <p:spPr>
          <a:xfrm>
            <a:off x="696425" y="326275"/>
            <a:ext cx="706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a:solidFill>
                  <a:srgbClr val="FFFF00"/>
                </a:solidFill>
                <a:latin typeface="Merriweather"/>
                <a:ea typeface="Merriweather"/>
                <a:cs typeface="Merriweather"/>
                <a:sym typeface="Merriweather"/>
              </a:rPr>
              <a:t>CONCLUSION</a:t>
            </a:r>
            <a:endParaRPr sz="2800">
              <a:solidFill>
                <a:srgbClr val="FFFF00"/>
              </a:solidFill>
              <a:latin typeface="Merriweather"/>
              <a:ea typeface="Merriweather"/>
              <a:cs typeface="Merriweather"/>
              <a:sym typeface="Merriweather"/>
            </a:endParaRPr>
          </a:p>
        </p:txBody>
      </p:sp>
      <p:sp>
        <p:nvSpPr>
          <p:cNvPr id="139" name="Google Shape;139;p12"/>
          <p:cNvSpPr txBox="1"/>
          <p:nvPr/>
        </p:nvSpPr>
        <p:spPr>
          <a:xfrm>
            <a:off x="1228300" y="1289725"/>
            <a:ext cx="706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IBM Plex Sans Condensed"/>
              <a:ea typeface="IBM Plex Sans Condensed"/>
              <a:cs typeface="IBM Plex Sans Condensed"/>
              <a:sym typeface="IBM Plex Sans Condensed"/>
            </a:endParaRPr>
          </a:p>
        </p:txBody>
      </p:sp>
      <p:sp>
        <p:nvSpPr>
          <p:cNvPr id="140" name="Google Shape;140;p12"/>
          <p:cNvSpPr txBox="1"/>
          <p:nvPr/>
        </p:nvSpPr>
        <p:spPr>
          <a:xfrm>
            <a:off x="982650" y="1566075"/>
            <a:ext cx="766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BM Plex Sans Condensed"/>
              <a:ea typeface="IBM Plex Sans Condensed"/>
              <a:cs typeface="IBM Plex Sans Condensed"/>
              <a:sym typeface="IBM Plex Sans Condensed"/>
            </a:endParaRPr>
          </a:p>
        </p:txBody>
      </p:sp>
      <p:sp>
        <p:nvSpPr>
          <p:cNvPr id="141" name="Google Shape;141;p12"/>
          <p:cNvSpPr txBox="1"/>
          <p:nvPr/>
        </p:nvSpPr>
        <p:spPr>
          <a:xfrm>
            <a:off x="846375" y="1289725"/>
            <a:ext cx="64926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000">
                <a:solidFill>
                  <a:schemeClr val="lt1"/>
                </a:solidFill>
                <a:latin typeface="Merriweather"/>
                <a:ea typeface="Merriweather"/>
                <a:cs typeface="Merriweather"/>
                <a:sym typeface="Merriweather"/>
              </a:rPr>
              <a:t>The AIoT  Serbot Primex has a lot of varied applications. We’ve implemented image classification and track driving and have tested the results manually.</a:t>
            </a:r>
            <a:endParaRPr sz="2000">
              <a:solidFill>
                <a:schemeClr val="lt1"/>
              </a:solidFill>
              <a:latin typeface="Merriweather"/>
              <a:ea typeface="Merriweather"/>
              <a:cs typeface="Merriweather"/>
              <a:sym typeface="Merriweather"/>
            </a:endParaRPr>
          </a:p>
          <a:p>
            <a:pPr marL="0" lvl="0" indent="0" algn="l" rtl="0">
              <a:spcBef>
                <a:spcPts val="0"/>
              </a:spcBef>
              <a:spcAft>
                <a:spcPts val="0"/>
              </a:spcAft>
              <a:buNone/>
            </a:pPr>
            <a:endParaRPr sz="2000">
              <a:solidFill>
                <a:schemeClr val="lt1"/>
              </a:solidFill>
              <a:latin typeface="Merriweather"/>
              <a:ea typeface="Merriweather"/>
              <a:cs typeface="Merriweather"/>
              <a:sym typeface="Merriweather"/>
            </a:endParaRPr>
          </a:p>
          <a:p>
            <a:pPr marL="0" lvl="0" indent="0" algn="l" rtl="0">
              <a:spcBef>
                <a:spcPts val="0"/>
              </a:spcBef>
              <a:spcAft>
                <a:spcPts val="0"/>
              </a:spcAft>
              <a:buNone/>
            </a:pPr>
            <a:r>
              <a:rPr lang="en-IN" sz="2000">
                <a:solidFill>
                  <a:schemeClr val="lt1"/>
                </a:solidFill>
                <a:latin typeface="Merriweather"/>
                <a:ea typeface="Merriweather"/>
                <a:cs typeface="Merriweather"/>
                <a:sym typeface="Merriweather"/>
              </a:rPr>
              <a:t>The vision system in robot has to be accurate so as to handle tasks at hand efficiently.The other half of the project includes tracing the track and programming the bot to govern the correct path and move accordingly.</a:t>
            </a:r>
            <a:endParaRPr sz="2000">
              <a:solidFill>
                <a:schemeClr val="lt1"/>
              </a:solidFill>
              <a:latin typeface="Merriweather"/>
              <a:ea typeface="Merriweather"/>
              <a:cs typeface="Merriweather"/>
              <a:sym typeface="Merriweather"/>
            </a:endParaRPr>
          </a:p>
        </p:txBody>
      </p:sp>
      <p:sp>
        <p:nvSpPr>
          <p:cNvPr id="142" name="Google Shape;142;p12"/>
          <p:cNvSpPr/>
          <p:nvPr/>
        </p:nvSpPr>
        <p:spPr>
          <a:xfrm>
            <a:off x="7938050" y="-12"/>
            <a:ext cx="1205950" cy="1569225"/>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IN"/>
              <a:t>11</a:t>
            </a:fld>
            <a:endParaRPr/>
          </a:p>
        </p:txBody>
      </p:sp>
      <p:sp>
        <p:nvSpPr>
          <p:cNvPr id="148" name="Google Shape;148;p13"/>
          <p:cNvSpPr txBox="1"/>
          <p:nvPr/>
        </p:nvSpPr>
        <p:spPr>
          <a:xfrm>
            <a:off x="665025" y="568100"/>
            <a:ext cx="50007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300" dirty="0">
                <a:solidFill>
                  <a:srgbClr val="FFFF00"/>
                </a:solidFill>
                <a:latin typeface="Merriweather"/>
                <a:ea typeface="Merriweather"/>
                <a:cs typeface="Merriweather"/>
                <a:sym typeface="Merriweather"/>
              </a:rPr>
              <a:t>FUTURE SCOPE</a:t>
            </a:r>
            <a:endParaRPr sz="2300" dirty="0">
              <a:solidFill>
                <a:srgbClr val="FFFF00"/>
              </a:solidFill>
              <a:latin typeface="Merriweather"/>
              <a:ea typeface="Merriweather"/>
              <a:cs typeface="Merriweather"/>
              <a:sym typeface="Merriweather"/>
            </a:endParaRPr>
          </a:p>
        </p:txBody>
      </p:sp>
      <p:sp>
        <p:nvSpPr>
          <p:cNvPr id="149" name="Google Shape;149;p13"/>
          <p:cNvSpPr txBox="1"/>
          <p:nvPr/>
        </p:nvSpPr>
        <p:spPr>
          <a:xfrm>
            <a:off x="783050" y="1520025"/>
            <a:ext cx="68886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200">
                <a:solidFill>
                  <a:schemeClr val="lt1"/>
                </a:solidFill>
                <a:latin typeface="Merriweather"/>
                <a:ea typeface="Merriweather"/>
                <a:cs typeface="Merriweather"/>
                <a:sym typeface="Merriweather"/>
              </a:rPr>
              <a:t>The AIoT SerBot acquires images in real time and detects the path.With further work,we aim to implement line tracking wherein it detects a white line drawn on the floor and follows the path. The other additions could be made by using color sensors so that it functions better.</a:t>
            </a:r>
            <a:endParaRPr sz="2200">
              <a:solidFill>
                <a:schemeClr val="lt1"/>
              </a:solidFill>
              <a:latin typeface="Merriweather"/>
              <a:ea typeface="Merriweather"/>
              <a:cs typeface="Merriweather"/>
              <a:sym typeface="Merriweather"/>
            </a:endParaRPr>
          </a:p>
          <a:p>
            <a:pPr marL="0" lvl="0" indent="0" algn="l" rtl="0">
              <a:spcBef>
                <a:spcPts val="0"/>
              </a:spcBef>
              <a:spcAft>
                <a:spcPts val="0"/>
              </a:spcAft>
              <a:buNone/>
            </a:pPr>
            <a:r>
              <a:rPr lang="en-IN" sz="2200">
                <a:solidFill>
                  <a:schemeClr val="lt1"/>
                </a:solidFill>
                <a:latin typeface="Merriweather"/>
                <a:ea typeface="Merriweather"/>
                <a:cs typeface="Merriweather"/>
                <a:sym typeface="Merriweather"/>
              </a:rPr>
              <a:t>Obstacle detection and avoidance can also be implemented in this module.</a:t>
            </a:r>
            <a:endParaRPr sz="2200">
              <a:solidFill>
                <a:schemeClr val="lt1"/>
              </a:solidFill>
              <a:latin typeface="Merriweather"/>
              <a:ea typeface="Merriweather"/>
              <a:cs typeface="Merriweather"/>
              <a:sym typeface="Merriweather"/>
            </a:endParaRPr>
          </a:p>
        </p:txBody>
      </p:sp>
      <p:sp>
        <p:nvSpPr>
          <p:cNvPr id="150" name="Google Shape;150;p13"/>
          <p:cNvSpPr/>
          <p:nvPr/>
        </p:nvSpPr>
        <p:spPr>
          <a:xfrm>
            <a:off x="7938050" y="-12"/>
            <a:ext cx="1205950" cy="1569225"/>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1;p8">
            <a:extLst>
              <a:ext uri="{FF2B5EF4-FFF2-40B4-BE49-F238E27FC236}">
                <a16:creationId xmlns:a16="http://schemas.microsoft.com/office/drawing/2014/main" id="{81D09706-F5C2-4E73-AF96-21277FA9E09A}"/>
              </a:ext>
            </a:extLst>
          </p:cNvPr>
          <p:cNvSpPr/>
          <p:nvPr/>
        </p:nvSpPr>
        <p:spPr>
          <a:xfrm>
            <a:off x="545272" y="1212756"/>
            <a:ext cx="1425844" cy="88340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dirty="0">
                <a:solidFill>
                  <a:schemeClr val="dk1"/>
                </a:solidFill>
                <a:latin typeface="Merriweather"/>
                <a:ea typeface="Merriweather"/>
                <a:cs typeface="Merriweather"/>
                <a:sym typeface="Merriweather"/>
              </a:rPr>
              <a:t>Using Camera class load a dataset of white lines.</a:t>
            </a:r>
            <a:endParaRPr dirty="0">
              <a:latin typeface="Merriweather"/>
              <a:ea typeface="Merriweather"/>
              <a:cs typeface="Merriweather"/>
              <a:sym typeface="Merriweather"/>
            </a:endParaRPr>
          </a:p>
        </p:txBody>
      </p:sp>
      <p:sp>
        <p:nvSpPr>
          <p:cNvPr id="3" name="Google Shape;92;p8">
            <a:extLst>
              <a:ext uri="{FF2B5EF4-FFF2-40B4-BE49-F238E27FC236}">
                <a16:creationId xmlns:a16="http://schemas.microsoft.com/office/drawing/2014/main" id="{5265F6BD-4CBC-4E95-B87F-4E0A11D7201E}"/>
              </a:ext>
            </a:extLst>
          </p:cNvPr>
          <p:cNvSpPr/>
          <p:nvPr/>
        </p:nvSpPr>
        <p:spPr>
          <a:xfrm>
            <a:off x="4970188" y="1113949"/>
            <a:ext cx="1425844" cy="10887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dirty="0">
                <a:solidFill>
                  <a:schemeClr val="dk1"/>
                </a:solidFill>
                <a:latin typeface="Merriweather"/>
                <a:ea typeface="Merriweather"/>
                <a:cs typeface="Merriweather"/>
                <a:sym typeface="Merriweather"/>
              </a:rPr>
              <a:t>Store these images in Data_</a:t>
            </a:r>
          </a:p>
          <a:p>
            <a:pPr marL="0" marR="0" lvl="0" indent="0" algn="ctr" rtl="0">
              <a:lnSpc>
                <a:spcPct val="100000"/>
              </a:lnSpc>
              <a:spcBef>
                <a:spcPts val="0"/>
              </a:spcBef>
              <a:spcAft>
                <a:spcPts val="0"/>
              </a:spcAft>
              <a:buNone/>
            </a:pPr>
            <a:r>
              <a:rPr lang="en-IN" sz="1400" i="0" u="none" strike="noStrike" cap="none" dirty="0">
                <a:solidFill>
                  <a:schemeClr val="dk1"/>
                </a:solidFill>
                <a:latin typeface="Merriweather"/>
                <a:ea typeface="Merriweather"/>
                <a:cs typeface="Merriweather"/>
                <a:sym typeface="Merriweather"/>
              </a:rPr>
              <a:t>Collector class</a:t>
            </a:r>
            <a:endParaRPr dirty="0">
              <a:latin typeface="Merriweather"/>
              <a:ea typeface="Merriweather"/>
              <a:cs typeface="Merriweather"/>
              <a:sym typeface="Merriweather"/>
            </a:endParaRPr>
          </a:p>
        </p:txBody>
      </p:sp>
      <p:sp>
        <p:nvSpPr>
          <p:cNvPr id="4" name="Google Shape;93;p8">
            <a:extLst>
              <a:ext uri="{FF2B5EF4-FFF2-40B4-BE49-F238E27FC236}">
                <a16:creationId xmlns:a16="http://schemas.microsoft.com/office/drawing/2014/main" id="{74722C21-7004-4DFE-9DCB-CE92A4F47263}"/>
              </a:ext>
            </a:extLst>
          </p:cNvPr>
          <p:cNvSpPr/>
          <p:nvPr/>
        </p:nvSpPr>
        <p:spPr>
          <a:xfrm>
            <a:off x="2570125" y="1003507"/>
            <a:ext cx="1642800" cy="14628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We can either use auto-compile(time taking) or joystick method to collect images.</a:t>
            </a:r>
            <a:endParaRPr>
              <a:latin typeface="Merriweather"/>
              <a:ea typeface="Merriweather"/>
              <a:cs typeface="Merriweather"/>
              <a:sym typeface="Merriweather"/>
            </a:endParaRPr>
          </a:p>
        </p:txBody>
      </p:sp>
      <p:sp>
        <p:nvSpPr>
          <p:cNvPr id="5" name="Google Shape;94;p8">
            <a:extLst>
              <a:ext uri="{FF2B5EF4-FFF2-40B4-BE49-F238E27FC236}">
                <a16:creationId xmlns:a16="http://schemas.microsoft.com/office/drawing/2014/main" id="{343A3F9B-FFC9-4758-B93A-2267A09DF868}"/>
              </a:ext>
            </a:extLst>
          </p:cNvPr>
          <p:cNvSpPr/>
          <p:nvPr/>
        </p:nvSpPr>
        <p:spPr>
          <a:xfrm>
            <a:off x="7108954" y="993809"/>
            <a:ext cx="1452547" cy="132898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Create track follow class to learn tracks and load the previous dataset to it.</a:t>
            </a:r>
            <a:endParaRPr>
              <a:latin typeface="Merriweather"/>
              <a:ea typeface="Merriweather"/>
              <a:cs typeface="Merriweather"/>
              <a:sym typeface="Merriweather"/>
            </a:endParaRPr>
          </a:p>
        </p:txBody>
      </p:sp>
      <p:sp>
        <p:nvSpPr>
          <p:cNvPr id="6" name="Google Shape;95;p8">
            <a:extLst>
              <a:ext uri="{FF2B5EF4-FFF2-40B4-BE49-F238E27FC236}">
                <a16:creationId xmlns:a16="http://schemas.microsoft.com/office/drawing/2014/main" id="{B6AA1B8F-F332-4138-B22F-1113368FFB1C}"/>
              </a:ext>
            </a:extLst>
          </p:cNvPr>
          <p:cNvSpPr/>
          <p:nvPr/>
        </p:nvSpPr>
        <p:spPr>
          <a:xfrm>
            <a:off x="7010805" y="3473415"/>
            <a:ext cx="1648843" cy="89144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Start training the model atleast 5 times.</a:t>
            </a:r>
            <a:endParaRPr>
              <a:latin typeface="Merriweather"/>
              <a:ea typeface="Merriweather"/>
              <a:cs typeface="Merriweather"/>
              <a:sym typeface="Merriweather"/>
            </a:endParaRPr>
          </a:p>
        </p:txBody>
      </p:sp>
      <p:cxnSp>
        <p:nvCxnSpPr>
          <p:cNvPr id="8" name="Google Shape;98;p8">
            <a:extLst>
              <a:ext uri="{FF2B5EF4-FFF2-40B4-BE49-F238E27FC236}">
                <a16:creationId xmlns:a16="http://schemas.microsoft.com/office/drawing/2014/main" id="{9E4CC083-DD92-45B9-BAE5-381975DBD848}"/>
              </a:ext>
            </a:extLst>
          </p:cNvPr>
          <p:cNvCxnSpPr/>
          <p:nvPr/>
        </p:nvCxnSpPr>
        <p:spPr>
          <a:xfrm>
            <a:off x="1971116" y="1650579"/>
            <a:ext cx="640160" cy="3878"/>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9" name="Google Shape;99;p8">
            <a:extLst>
              <a:ext uri="{FF2B5EF4-FFF2-40B4-BE49-F238E27FC236}">
                <a16:creationId xmlns:a16="http://schemas.microsoft.com/office/drawing/2014/main" id="{AA030B71-3102-4FA2-B79D-893E7D0FE4A2}"/>
              </a:ext>
            </a:extLst>
          </p:cNvPr>
          <p:cNvCxnSpPr/>
          <p:nvPr/>
        </p:nvCxnSpPr>
        <p:spPr>
          <a:xfrm>
            <a:off x="4237098" y="1667991"/>
            <a:ext cx="746938" cy="3877"/>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 name="Google Shape;100;p8">
            <a:extLst>
              <a:ext uri="{FF2B5EF4-FFF2-40B4-BE49-F238E27FC236}">
                <a16:creationId xmlns:a16="http://schemas.microsoft.com/office/drawing/2014/main" id="{F8C12AD6-4235-439C-BCBD-DBDFE3EFF28A}"/>
              </a:ext>
            </a:extLst>
          </p:cNvPr>
          <p:cNvCxnSpPr/>
          <p:nvPr/>
        </p:nvCxnSpPr>
        <p:spPr>
          <a:xfrm>
            <a:off x="6409880" y="1654458"/>
            <a:ext cx="699074" cy="192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1" name="Google Shape;101;p8">
            <a:extLst>
              <a:ext uri="{FF2B5EF4-FFF2-40B4-BE49-F238E27FC236}">
                <a16:creationId xmlns:a16="http://schemas.microsoft.com/office/drawing/2014/main" id="{7F7CC780-76F1-4E03-B1FD-82CE6E9CDC4D}"/>
              </a:ext>
            </a:extLst>
          </p:cNvPr>
          <p:cNvCxnSpPr>
            <a:stCxn id="5" idx="2"/>
            <a:endCxn id="6" idx="0"/>
          </p:cNvCxnSpPr>
          <p:nvPr/>
        </p:nvCxnSpPr>
        <p:spPr>
          <a:xfrm>
            <a:off x="7835227" y="2322789"/>
            <a:ext cx="0" cy="115050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2" name="Google Shape;102;p8">
            <a:extLst>
              <a:ext uri="{FF2B5EF4-FFF2-40B4-BE49-F238E27FC236}">
                <a16:creationId xmlns:a16="http://schemas.microsoft.com/office/drawing/2014/main" id="{031997F9-D186-4DF3-B44E-8D1B58BCB79E}"/>
              </a:ext>
            </a:extLst>
          </p:cNvPr>
          <p:cNvCxnSpPr>
            <a:cxnSpLocks/>
            <a:stCxn id="6" idx="1"/>
          </p:cNvCxnSpPr>
          <p:nvPr/>
        </p:nvCxnSpPr>
        <p:spPr>
          <a:xfrm flipH="1">
            <a:off x="6178041" y="3919139"/>
            <a:ext cx="832764" cy="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3" name="Google Shape;103;p8">
            <a:extLst>
              <a:ext uri="{FF2B5EF4-FFF2-40B4-BE49-F238E27FC236}">
                <a16:creationId xmlns:a16="http://schemas.microsoft.com/office/drawing/2014/main" id="{4F913F14-72DF-48E3-BBC5-FE455C7FA5F3}"/>
              </a:ext>
            </a:extLst>
          </p:cNvPr>
          <p:cNvCxnSpPr>
            <a:cxnSpLocks/>
          </p:cNvCxnSpPr>
          <p:nvPr/>
        </p:nvCxnSpPr>
        <p:spPr>
          <a:xfrm flipH="1">
            <a:off x="2725116" y="3919139"/>
            <a:ext cx="1019805" cy="1"/>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sp>
        <p:nvSpPr>
          <p:cNvPr id="14" name="Google Shape;104;p8">
            <a:extLst>
              <a:ext uri="{FF2B5EF4-FFF2-40B4-BE49-F238E27FC236}">
                <a16:creationId xmlns:a16="http://schemas.microsoft.com/office/drawing/2014/main" id="{32F0F5CA-747B-40F6-9AE5-197CB2CFDC59}"/>
              </a:ext>
            </a:extLst>
          </p:cNvPr>
          <p:cNvSpPr txBox="1"/>
          <p:nvPr/>
        </p:nvSpPr>
        <p:spPr>
          <a:xfrm>
            <a:off x="545271" y="277963"/>
            <a:ext cx="7289956"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1" i="0" u="none" strike="noStrike" cap="none" dirty="0">
                <a:solidFill>
                  <a:srgbClr val="FFFF00"/>
                </a:solidFill>
                <a:latin typeface="Merriweather"/>
                <a:ea typeface="Merriweather"/>
                <a:cs typeface="Merriweather"/>
                <a:sym typeface="Merriweather"/>
              </a:rPr>
              <a:t>LINE  TRACER  AND  OBSTACLE  AVOIDANCE:</a:t>
            </a:r>
            <a:endParaRPr sz="1600" dirty="0">
              <a:solidFill>
                <a:srgbClr val="FFFF00"/>
              </a:solidFill>
              <a:latin typeface="Merriweather"/>
              <a:ea typeface="Merriweather"/>
              <a:cs typeface="Merriweather"/>
              <a:sym typeface="Merriweather"/>
            </a:endParaRPr>
          </a:p>
        </p:txBody>
      </p:sp>
      <p:sp>
        <p:nvSpPr>
          <p:cNvPr id="15" name="Google Shape;97;p8">
            <a:extLst>
              <a:ext uri="{FF2B5EF4-FFF2-40B4-BE49-F238E27FC236}">
                <a16:creationId xmlns:a16="http://schemas.microsoft.com/office/drawing/2014/main" id="{B64DE3AB-4A8E-4D6A-9AEC-B9B4A9C42A07}"/>
              </a:ext>
            </a:extLst>
          </p:cNvPr>
          <p:cNvSpPr/>
          <p:nvPr/>
        </p:nvSpPr>
        <p:spPr>
          <a:xfrm>
            <a:off x="3773838" y="3341827"/>
            <a:ext cx="2413677" cy="115462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dirty="0">
                <a:solidFill>
                  <a:schemeClr val="dk1"/>
                </a:solidFill>
                <a:latin typeface="Merriweather"/>
                <a:ea typeface="Merriweather"/>
                <a:cs typeface="Merriweather"/>
                <a:sym typeface="Merriweather"/>
              </a:rPr>
              <a:t>We steer the vehicle forward if it detects a white line path at a velocity of 40.</a:t>
            </a:r>
            <a:endParaRPr dirty="0">
              <a:latin typeface="Merriweather"/>
              <a:ea typeface="Merriweather"/>
              <a:cs typeface="Merriweather"/>
              <a:sym typeface="Merriweather"/>
            </a:endParaRPr>
          </a:p>
        </p:txBody>
      </p:sp>
      <p:sp>
        <p:nvSpPr>
          <p:cNvPr id="17" name="Google Shape;97;p8">
            <a:extLst>
              <a:ext uri="{FF2B5EF4-FFF2-40B4-BE49-F238E27FC236}">
                <a16:creationId xmlns:a16="http://schemas.microsoft.com/office/drawing/2014/main" id="{DE52A44E-4B1C-44AD-9B7C-4D221ABAEB2A}"/>
              </a:ext>
            </a:extLst>
          </p:cNvPr>
          <p:cNvSpPr/>
          <p:nvPr/>
        </p:nvSpPr>
        <p:spPr>
          <a:xfrm>
            <a:off x="311439" y="3353432"/>
            <a:ext cx="2413677" cy="115462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dirty="0">
                <a:latin typeface="Merriweather"/>
                <a:ea typeface="Merriweather"/>
                <a:cs typeface="Merriweather"/>
                <a:sym typeface="Merriweather"/>
              </a:rPr>
              <a:t>The bot stops automatically when detects an obstacle in front detected by its camera.</a:t>
            </a:r>
            <a:endParaRPr dirty="0">
              <a:latin typeface="Merriweather"/>
              <a:ea typeface="Merriweather"/>
              <a:cs typeface="Merriweather"/>
              <a:sym typeface="Merriweather"/>
            </a:endParaRPr>
          </a:p>
        </p:txBody>
      </p:sp>
    </p:spTree>
    <p:extLst>
      <p:ext uri="{BB962C8B-B14F-4D97-AF65-F5344CB8AC3E}">
        <p14:creationId xmlns:p14="http://schemas.microsoft.com/office/powerpoint/2010/main" val="321182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1;p9">
            <a:extLst>
              <a:ext uri="{FF2B5EF4-FFF2-40B4-BE49-F238E27FC236}">
                <a16:creationId xmlns:a16="http://schemas.microsoft.com/office/drawing/2014/main" id="{0A99147F-1A55-4B69-947C-5D997C7C88A8}"/>
              </a:ext>
            </a:extLst>
          </p:cNvPr>
          <p:cNvPicPr preferRelativeResize="0"/>
          <p:nvPr/>
        </p:nvPicPr>
        <p:blipFill rotWithShape="1">
          <a:blip r:embed="rId2">
            <a:alphaModFix/>
          </a:blip>
          <a:srcRect/>
          <a:stretch/>
        </p:blipFill>
        <p:spPr>
          <a:xfrm>
            <a:off x="485971" y="941419"/>
            <a:ext cx="3152090" cy="3441550"/>
          </a:xfrm>
          <a:prstGeom prst="rect">
            <a:avLst/>
          </a:prstGeom>
          <a:noFill/>
          <a:ln>
            <a:noFill/>
          </a:ln>
        </p:spPr>
      </p:pic>
      <p:pic>
        <p:nvPicPr>
          <p:cNvPr id="1026" name="Picture 2">
            <a:extLst>
              <a:ext uri="{FF2B5EF4-FFF2-40B4-BE49-F238E27FC236}">
                <a16:creationId xmlns:a16="http://schemas.microsoft.com/office/drawing/2014/main" id="{7BA5A8A4-2693-4AD6-B0B4-EA3CD37433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9" t="29871" r="72862" b="28917"/>
          <a:stretch/>
        </p:blipFill>
        <p:spPr bwMode="auto">
          <a:xfrm>
            <a:off x="5060198" y="1193369"/>
            <a:ext cx="2588216" cy="25504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Google Shape;99;p8">
            <a:extLst>
              <a:ext uri="{FF2B5EF4-FFF2-40B4-BE49-F238E27FC236}">
                <a16:creationId xmlns:a16="http://schemas.microsoft.com/office/drawing/2014/main" id="{7E2E10E9-36A4-4698-9EB1-D348B40A535E}"/>
              </a:ext>
            </a:extLst>
          </p:cNvPr>
          <p:cNvCxnSpPr>
            <a:cxnSpLocks/>
          </p:cNvCxnSpPr>
          <p:nvPr/>
        </p:nvCxnSpPr>
        <p:spPr>
          <a:xfrm>
            <a:off x="3638061" y="2640512"/>
            <a:ext cx="1422137" cy="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sp>
        <p:nvSpPr>
          <p:cNvPr id="6" name="TextBox 5">
            <a:extLst>
              <a:ext uri="{FF2B5EF4-FFF2-40B4-BE49-F238E27FC236}">
                <a16:creationId xmlns:a16="http://schemas.microsoft.com/office/drawing/2014/main" id="{4984F1D1-0481-4D7C-9E27-8ECE83DD636E}"/>
              </a:ext>
            </a:extLst>
          </p:cNvPr>
          <p:cNvSpPr txBox="1"/>
          <p:nvPr/>
        </p:nvSpPr>
        <p:spPr>
          <a:xfrm flipH="1">
            <a:off x="867129" y="4483709"/>
            <a:ext cx="2565745" cy="307777"/>
          </a:xfrm>
          <a:prstGeom prst="rect">
            <a:avLst/>
          </a:prstGeom>
          <a:noFill/>
        </p:spPr>
        <p:txBody>
          <a:bodyPr wrap="square" rtlCol="0">
            <a:spAutoFit/>
          </a:bodyPr>
          <a:lstStyle/>
          <a:p>
            <a:r>
              <a:rPr lang="en-US" dirty="0">
                <a:solidFill>
                  <a:schemeClr val="bg1"/>
                </a:solidFill>
              </a:rPr>
              <a:t>Joystick dataset collection</a:t>
            </a:r>
            <a:endParaRPr lang="en-IN" dirty="0">
              <a:solidFill>
                <a:schemeClr val="bg1"/>
              </a:solidFill>
            </a:endParaRPr>
          </a:p>
        </p:txBody>
      </p:sp>
      <p:sp>
        <p:nvSpPr>
          <p:cNvPr id="7" name="TextBox 6">
            <a:extLst>
              <a:ext uri="{FF2B5EF4-FFF2-40B4-BE49-F238E27FC236}">
                <a16:creationId xmlns:a16="http://schemas.microsoft.com/office/drawing/2014/main" id="{F1E841BC-4693-4143-9873-525419347729}"/>
              </a:ext>
            </a:extLst>
          </p:cNvPr>
          <p:cNvSpPr txBox="1"/>
          <p:nvPr/>
        </p:nvSpPr>
        <p:spPr>
          <a:xfrm>
            <a:off x="5253150" y="3859749"/>
            <a:ext cx="2395264" cy="523220"/>
          </a:xfrm>
          <a:prstGeom prst="rect">
            <a:avLst/>
          </a:prstGeom>
          <a:noFill/>
        </p:spPr>
        <p:txBody>
          <a:bodyPr wrap="square" rtlCol="0">
            <a:spAutoFit/>
          </a:bodyPr>
          <a:lstStyle/>
          <a:p>
            <a:r>
              <a:rPr lang="en-US" dirty="0">
                <a:solidFill>
                  <a:schemeClr val="bg1"/>
                </a:solidFill>
              </a:rPr>
              <a:t>Detects white line path and moves forward</a:t>
            </a:r>
            <a:endParaRPr lang="en-IN" dirty="0">
              <a:solidFill>
                <a:schemeClr val="bg1"/>
              </a:solidFill>
            </a:endParaRPr>
          </a:p>
        </p:txBody>
      </p:sp>
    </p:spTree>
    <p:extLst>
      <p:ext uri="{BB962C8B-B14F-4D97-AF65-F5344CB8AC3E}">
        <p14:creationId xmlns:p14="http://schemas.microsoft.com/office/powerpoint/2010/main" val="259520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3F0E2F-18A6-4A81-AD45-8DB7424C010A}"/>
              </a:ext>
            </a:extLst>
          </p:cNvPr>
          <p:cNvSpPr txBox="1"/>
          <p:nvPr/>
        </p:nvSpPr>
        <p:spPr>
          <a:xfrm>
            <a:off x="591949" y="490038"/>
            <a:ext cx="3525866" cy="461665"/>
          </a:xfrm>
          <a:prstGeom prst="rect">
            <a:avLst/>
          </a:prstGeom>
          <a:noFill/>
        </p:spPr>
        <p:txBody>
          <a:bodyPr wrap="square">
            <a:spAutoFit/>
          </a:bodyPr>
          <a:lstStyle/>
          <a:p>
            <a:pPr marL="0" marR="0" lvl="0" indent="0" algn="l" rtl="0">
              <a:lnSpc>
                <a:spcPct val="100000"/>
              </a:lnSpc>
              <a:spcBef>
                <a:spcPts val="0"/>
              </a:spcBef>
              <a:spcAft>
                <a:spcPts val="0"/>
              </a:spcAft>
              <a:buNone/>
            </a:pPr>
            <a:r>
              <a:rPr lang="en-IN" sz="2400" b="1" i="0" u="none" strike="noStrike" cap="none" dirty="0">
                <a:solidFill>
                  <a:srgbClr val="FFFF00"/>
                </a:solidFill>
                <a:latin typeface="Merriweather"/>
                <a:ea typeface="Merriweather"/>
                <a:cs typeface="Merriweather"/>
                <a:sym typeface="Merriweather"/>
              </a:rPr>
              <a:t>IMPLEMENTATION:</a:t>
            </a:r>
            <a:endParaRPr lang="en-IN" sz="1600" dirty="0">
              <a:solidFill>
                <a:srgbClr val="FFFF00"/>
              </a:solidFill>
              <a:latin typeface="Merriweather"/>
              <a:ea typeface="Merriweather"/>
              <a:cs typeface="Merriweather"/>
              <a:sym typeface="Merriweather"/>
            </a:endParaRPr>
          </a:p>
        </p:txBody>
      </p:sp>
      <p:pic>
        <p:nvPicPr>
          <p:cNvPr id="4" name="ROBOT">
            <a:hlinkClick r:id="" action="ppaction://media"/>
            <a:extLst>
              <a:ext uri="{FF2B5EF4-FFF2-40B4-BE49-F238E27FC236}">
                <a16:creationId xmlns:a16="http://schemas.microsoft.com/office/drawing/2014/main" id="{30ABD141-AE05-4316-AF28-3BB4AF6A9B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0807" y="1370158"/>
            <a:ext cx="5581112" cy="3069612"/>
          </a:xfrm>
          <a:prstGeom prst="rect">
            <a:avLst/>
          </a:prstGeom>
        </p:spPr>
      </p:pic>
    </p:spTree>
    <p:extLst>
      <p:ext uri="{BB962C8B-B14F-4D97-AF65-F5344CB8AC3E}">
        <p14:creationId xmlns:p14="http://schemas.microsoft.com/office/powerpoint/2010/main" val="12653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8;p13">
            <a:extLst>
              <a:ext uri="{FF2B5EF4-FFF2-40B4-BE49-F238E27FC236}">
                <a16:creationId xmlns:a16="http://schemas.microsoft.com/office/drawing/2014/main" id="{6ABCD59C-EE09-41F2-B0EF-11910B8A74AD}"/>
              </a:ext>
            </a:extLst>
          </p:cNvPr>
          <p:cNvSpPr txBox="1"/>
          <p:nvPr/>
        </p:nvSpPr>
        <p:spPr>
          <a:xfrm>
            <a:off x="905249" y="565372"/>
            <a:ext cx="50007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dirty="0">
                <a:solidFill>
                  <a:srgbClr val="FFFF00"/>
                </a:solidFill>
                <a:latin typeface="Merriweather"/>
                <a:ea typeface="Merriweather"/>
                <a:cs typeface="Merriweather"/>
                <a:sym typeface="Merriweather"/>
              </a:rPr>
              <a:t>FUTURE SCOPE (contd.):</a:t>
            </a:r>
            <a:endParaRPr sz="2400" dirty="0">
              <a:solidFill>
                <a:srgbClr val="FFFF00"/>
              </a:solidFill>
              <a:latin typeface="Merriweather"/>
              <a:ea typeface="Merriweather"/>
              <a:cs typeface="Merriweather"/>
              <a:sym typeface="Merriweather"/>
            </a:endParaRPr>
          </a:p>
        </p:txBody>
      </p:sp>
      <p:sp>
        <p:nvSpPr>
          <p:cNvPr id="3" name="TextBox 2">
            <a:extLst>
              <a:ext uri="{FF2B5EF4-FFF2-40B4-BE49-F238E27FC236}">
                <a16:creationId xmlns:a16="http://schemas.microsoft.com/office/drawing/2014/main" id="{05B63332-A524-46D2-9493-954C8571F81C}"/>
              </a:ext>
            </a:extLst>
          </p:cNvPr>
          <p:cNvSpPr txBox="1"/>
          <p:nvPr/>
        </p:nvSpPr>
        <p:spPr>
          <a:xfrm>
            <a:off x="1526584" y="1449092"/>
            <a:ext cx="6462793" cy="1938992"/>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solidFill>
                  <a:schemeClr val="bg1"/>
                </a:solidFill>
              </a:rPr>
              <a:t>Further this project can be extended into cone driving and making the robot fully automated and wireless by feeding the complete codes into it.</a:t>
            </a:r>
          </a:p>
          <a:p>
            <a:pPr marL="285750" indent="-285750">
              <a:buFont typeface="Courier New" panose="02070309020205020404" pitchFamily="49" charset="0"/>
              <a:buChar char="o"/>
            </a:pPr>
            <a:endParaRPr lang="en-US" sz="2000" dirty="0">
              <a:solidFill>
                <a:schemeClr val="bg1"/>
              </a:solidFill>
            </a:endParaRPr>
          </a:p>
          <a:p>
            <a:pPr marL="285750" indent="-285750">
              <a:buFont typeface="Courier New" panose="02070309020205020404" pitchFamily="49" charset="0"/>
              <a:buChar char="o"/>
            </a:pPr>
            <a:r>
              <a:rPr lang="en-US" sz="2000" dirty="0">
                <a:solidFill>
                  <a:schemeClr val="bg1"/>
                </a:solidFill>
              </a:rPr>
              <a:t>It can also follow object detection and then decide when to stop or steer accordingly. </a:t>
            </a:r>
            <a:endParaRPr lang="en-IN" sz="2000" dirty="0">
              <a:solidFill>
                <a:schemeClr val="bg1"/>
              </a:solidFill>
            </a:endParaRPr>
          </a:p>
        </p:txBody>
      </p:sp>
      <p:sp>
        <p:nvSpPr>
          <p:cNvPr id="4" name="Oval 3">
            <a:extLst>
              <a:ext uri="{FF2B5EF4-FFF2-40B4-BE49-F238E27FC236}">
                <a16:creationId xmlns:a16="http://schemas.microsoft.com/office/drawing/2014/main" id="{8FD8E272-0653-49DD-BAE1-41351F641537}"/>
              </a:ext>
            </a:extLst>
          </p:cNvPr>
          <p:cNvSpPr/>
          <p:nvPr/>
        </p:nvSpPr>
        <p:spPr>
          <a:xfrm>
            <a:off x="1629905" y="1580827"/>
            <a:ext cx="139485" cy="15498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Oval 4">
            <a:extLst>
              <a:ext uri="{FF2B5EF4-FFF2-40B4-BE49-F238E27FC236}">
                <a16:creationId xmlns:a16="http://schemas.microsoft.com/office/drawing/2014/main" id="{8886F941-5C97-44A3-A108-59BEF56BDEC7}"/>
              </a:ext>
            </a:extLst>
          </p:cNvPr>
          <p:cNvSpPr/>
          <p:nvPr/>
        </p:nvSpPr>
        <p:spPr>
          <a:xfrm>
            <a:off x="1609241" y="2771614"/>
            <a:ext cx="139485" cy="15498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718656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4"/>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16</a:t>
            </a:fld>
            <a:endParaRPr/>
          </a:p>
        </p:txBody>
      </p:sp>
      <p:grpSp>
        <p:nvGrpSpPr>
          <p:cNvPr id="156" name="Google Shape;156;p14"/>
          <p:cNvGrpSpPr/>
          <p:nvPr/>
        </p:nvGrpSpPr>
        <p:grpSpPr>
          <a:xfrm>
            <a:off x="5501512" y="912327"/>
            <a:ext cx="2428325" cy="3828005"/>
            <a:chOff x="5864298" y="1238675"/>
            <a:chExt cx="2428325" cy="3645025"/>
          </a:xfrm>
        </p:grpSpPr>
        <p:pic>
          <p:nvPicPr>
            <p:cNvPr id="157" name="Google Shape;157;p14"/>
            <p:cNvPicPr preferRelativeResize="0"/>
            <p:nvPr/>
          </p:nvPicPr>
          <p:blipFill rotWithShape="1">
            <a:blip r:embed="rId3">
              <a:alphaModFix/>
            </a:blip>
            <a:srcRect r="14499"/>
            <a:stretch/>
          </p:blipFill>
          <p:spPr>
            <a:xfrm>
              <a:off x="5864298" y="1238675"/>
              <a:ext cx="2428325" cy="3645025"/>
            </a:xfrm>
            <a:prstGeom prst="rect">
              <a:avLst/>
            </a:prstGeom>
            <a:noFill/>
            <a:ln>
              <a:noFill/>
            </a:ln>
          </p:spPr>
        </p:pic>
        <p:pic>
          <p:nvPicPr>
            <p:cNvPr id="158" name="Google Shape;158;p14"/>
            <p:cNvPicPr preferRelativeResize="0"/>
            <p:nvPr/>
          </p:nvPicPr>
          <p:blipFill rotWithShape="1">
            <a:blip r:embed="rId4">
              <a:alphaModFix/>
            </a:blip>
            <a:srcRect/>
            <a:stretch/>
          </p:blipFill>
          <p:spPr>
            <a:xfrm>
              <a:off x="7087476" y="1833431"/>
              <a:ext cx="241950" cy="170793"/>
            </a:xfrm>
            <a:prstGeom prst="rect">
              <a:avLst/>
            </a:prstGeom>
            <a:noFill/>
            <a:ln>
              <a:noFill/>
            </a:ln>
          </p:spPr>
        </p:pic>
      </p:grpSp>
      <p:pic>
        <p:nvPicPr>
          <p:cNvPr id="159" name="Google Shape;159;p14"/>
          <p:cNvPicPr preferRelativeResize="0"/>
          <p:nvPr/>
        </p:nvPicPr>
        <p:blipFill rotWithShape="1">
          <a:blip r:embed="rId5">
            <a:alphaModFix/>
          </a:blip>
          <a:srcRect/>
          <a:stretch/>
        </p:blipFill>
        <p:spPr>
          <a:xfrm>
            <a:off x="6363250" y="76708"/>
            <a:ext cx="704850" cy="704850"/>
          </a:xfrm>
          <a:prstGeom prst="rect">
            <a:avLst/>
          </a:prstGeom>
          <a:noFill/>
          <a:ln>
            <a:noFill/>
          </a:ln>
        </p:spPr>
      </p:pic>
      <p:sp>
        <p:nvSpPr>
          <p:cNvPr id="160" name="Google Shape;160;p14"/>
          <p:cNvSpPr txBox="1"/>
          <p:nvPr/>
        </p:nvSpPr>
        <p:spPr>
          <a:xfrm>
            <a:off x="1658319" y="1987647"/>
            <a:ext cx="453586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4000" i="0" u="none" strike="noStrike" cap="none">
                <a:solidFill>
                  <a:srgbClr val="FFFF00"/>
                </a:solidFill>
                <a:latin typeface="Merriweather"/>
                <a:ea typeface="Merriweather"/>
                <a:cs typeface="Merriweather"/>
                <a:sym typeface="Merriweather"/>
              </a:rPr>
              <a:t>THANK YOU</a:t>
            </a:r>
            <a:endParaRPr>
              <a:solidFill>
                <a:srgbClr val="FFFF00"/>
              </a:solidFill>
              <a:latin typeface="Merriweather"/>
              <a:ea typeface="Merriweather"/>
              <a:cs typeface="Merriweather"/>
              <a:sym typeface="Merriweather"/>
            </a:endParaRPr>
          </a:p>
        </p:txBody>
      </p:sp>
      <p:sp>
        <p:nvSpPr>
          <p:cNvPr id="161" name="Google Shape;161;p14"/>
          <p:cNvSpPr/>
          <p:nvPr/>
        </p:nvSpPr>
        <p:spPr>
          <a:xfrm>
            <a:off x="7938050" y="-12"/>
            <a:ext cx="1205950" cy="1569225"/>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4"/>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2</a:t>
            </a:fld>
            <a:endParaRPr/>
          </a:p>
        </p:txBody>
      </p:sp>
      <p:sp>
        <p:nvSpPr>
          <p:cNvPr id="39" name="Google Shape;39;p4"/>
          <p:cNvSpPr txBox="1"/>
          <p:nvPr/>
        </p:nvSpPr>
        <p:spPr>
          <a:xfrm>
            <a:off x="379710" y="194822"/>
            <a:ext cx="4572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200" b="1" i="0" u="none" strike="noStrike" cap="none">
                <a:solidFill>
                  <a:srgbClr val="FFFF00"/>
                </a:solidFill>
                <a:latin typeface="Merriweather"/>
                <a:ea typeface="Merriweather"/>
                <a:cs typeface="Merriweather"/>
                <a:sym typeface="Merriweather"/>
              </a:rPr>
              <a:t>Introduction:</a:t>
            </a:r>
            <a:endParaRPr sz="3200" i="0" u="none" strike="noStrike" cap="none">
              <a:solidFill>
                <a:srgbClr val="FFFF00"/>
              </a:solidFill>
              <a:latin typeface="Merriweather"/>
              <a:ea typeface="Merriweather"/>
              <a:cs typeface="Merriweather"/>
              <a:sym typeface="Merriweather"/>
            </a:endParaRPr>
          </a:p>
        </p:txBody>
      </p:sp>
      <p:sp>
        <p:nvSpPr>
          <p:cNvPr id="40" name="Google Shape;40;p4"/>
          <p:cNvSpPr txBox="1"/>
          <p:nvPr/>
        </p:nvSpPr>
        <p:spPr>
          <a:xfrm>
            <a:off x="267915" y="1055068"/>
            <a:ext cx="8136460" cy="3904825"/>
          </a:xfrm>
          <a:prstGeom prst="rect">
            <a:avLst/>
          </a:prstGeom>
          <a:noFill/>
          <a:ln>
            <a:noFill/>
          </a:ln>
        </p:spPr>
        <p:txBody>
          <a:bodyPr spcFirstLastPara="1" wrap="square" lIns="91425" tIns="45700" rIns="91425" bIns="45700" anchor="t" anchorCtr="0">
            <a:noAutofit/>
          </a:bodyPr>
          <a:lstStyle/>
          <a:p>
            <a:pPr marL="457200" marR="0" lvl="0" indent="-336550" algn="l" rtl="0">
              <a:lnSpc>
                <a:spcPct val="99000"/>
              </a:lnSpc>
              <a:spcBef>
                <a:spcPts val="0"/>
              </a:spcBef>
              <a:spcAft>
                <a:spcPts val="0"/>
              </a:spcAft>
              <a:buClr>
                <a:schemeClr val="lt1"/>
              </a:buClr>
              <a:buSzPts val="1700"/>
              <a:buFont typeface="Merriweather"/>
              <a:buChar char="●"/>
            </a:pPr>
            <a:r>
              <a:rPr lang="en-US" sz="1700" i="0" u="none" strike="noStrike" cap="none" dirty="0">
                <a:solidFill>
                  <a:schemeClr val="lt1"/>
                </a:solidFill>
                <a:latin typeface="Merriweather"/>
                <a:ea typeface="Merriweather"/>
                <a:cs typeface="Merriweather"/>
                <a:sym typeface="Merriweather"/>
              </a:rPr>
              <a:t>Artificial Intelligence is a computer system that mimics human intellectual abilities.</a:t>
            </a:r>
            <a:endParaRPr sz="1700" dirty="0">
              <a:solidFill>
                <a:schemeClr val="lt1"/>
              </a:solidFill>
              <a:latin typeface="Merriweather"/>
              <a:ea typeface="Merriweather"/>
              <a:cs typeface="Merriweather"/>
              <a:sym typeface="Merriweather"/>
            </a:endParaRPr>
          </a:p>
          <a:p>
            <a:pPr marL="457200" marR="0" lvl="0" indent="-336550" algn="l" rtl="0">
              <a:lnSpc>
                <a:spcPct val="99000"/>
              </a:lnSpc>
              <a:spcBef>
                <a:spcPts val="0"/>
              </a:spcBef>
              <a:spcAft>
                <a:spcPts val="0"/>
              </a:spcAft>
              <a:buClr>
                <a:schemeClr val="lt1"/>
              </a:buClr>
              <a:buSzPts val="1700"/>
              <a:buFont typeface="Merriweather"/>
              <a:buChar char="●"/>
            </a:pPr>
            <a:r>
              <a:rPr lang="en-IN" sz="1700" dirty="0">
                <a:solidFill>
                  <a:schemeClr val="lt1"/>
                </a:solidFill>
                <a:latin typeface="Merriweather"/>
                <a:ea typeface="Merriweather"/>
                <a:cs typeface="Merriweather"/>
                <a:sym typeface="Merriweather"/>
              </a:rPr>
              <a:t>With time, small AI modules were developed &amp; various applications such as small devices and mobility devices were created.</a:t>
            </a:r>
            <a:endParaRPr sz="1700" dirty="0">
              <a:solidFill>
                <a:schemeClr val="lt1"/>
              </a:solidFill>
              <a:latin typeface="Merriweather"/>
              <a:ea typeface="Merriweather"/>
              <a:cs typeface="Merriweather"/>
              <a:sym typeface="Merriweather"/>
            </a:endParaRPr>
          </a:p>
          <a:p>
            <a:pPr marL="457200" marR="0" lvl="0" indent="-336550" algn="l" rtl="0">
              <a:lnSpc>
                <a:spcPct val="99000"/>
              </a:lnSpc>
              <a:spcBef>
                <a:spcPts val="0"/>
              </a:spcBef>
              <a:spcAft>
                <a:spcPts val="0"/>
              </a:spcAft>
              <a:buClr>
                <a:schemeClr val="lt1"/>
              </a:buClr>
              <a:buSzPts val="1700"/>
              <a:buFont typeface="Merriweather"/>
              <a:buChar char="●"/>
            </a:pPr>
            <a:r>
              <a:rPr lang="en-IN" sz="1700" i="0" u="none" strike="noStrike" cap="none" dirty="0">
                <a:solidFill>
                  <a:schemeClr val="lt1"/>
                </a:solidFill>
                <a:latin typeface="Merriweather"/>
                <a:ea typeface="Merriweather"/>
                <a:cs typeface="Merriweather"/>
                <a:sym typeface="Merriweather"/>
              </a:rPr>
              <a:t>This soon became an opportunity to incorporate AI into IoTs environment. And it made it possible to realise </a:t>
            </a:r>
            <a:r>
              <a:rPr lang="en-IN" sz="1700" i="0" u="none" strike="noStrike" cap="none" dirty="0" err="1">
                <a:solidFill>
                  <a:schemeClr val="lt1"/>
                </a:solidFill>
                <a:latin typeface="Merriweather"/>
                <a:ea typeface="Merriweather"/>
                <a:cs typeface="Merriweather"/>
                <a:sym typeface="Merriweather"/>
              </a:rPr>
              <a:t>AIoT</a:t>
            </a:r>
            <a:r>
              <a:rPr lang="en-IN" sz="1700" i="0" u="none" strike="noStrike" cap="none" dirty="0">
                <a:solidFill>
                  <a:schemeClr val="lt1"/>
                </a:solidFill>
                <a:latin typeface="Merriweather"/>
                <a:ea typeface="Merriweather"/>
                <a:cs typeface="Merriweather"/>
                <a:sym typeface="Merriweather"/>
              </a:rPr>
              <a:t> which is combining AI &amp; IoT.</a:t>
            </a:r>
          </a:p>
          <a:p>
            <a:pPr marL="120650" marR="0" lvl="0" algn="l" rtl="0">
              <a:lnSpc>
                <a:spcPct val="99000"/>
              </a:lnSpc>
              <a:spcBef>
                <a:spcPts val="0"/>
              </a:spcBef>
              <a:spcAft>
                <a:spcPts val="0"/>
              </a:spcAft>
              <a:buClr>
                <a:schemeClr val="lt1"/>
              </a:buClr>
              <a:buSzPts val="1700"/>
            </a:pPr>
            <a:endParaRPr sz="1700" dirty="0">
              <a:solidFill>
                <a:schemeClr val="lt1"/>
              </a:solidFill>
              <a:latin typeface="Merriweather"/>
              <a:ea typeface="Merriweather"/>
              <a:cs typeface="Merriweather"/>
              <a:sym typeface="Merriweather"/>
            </a:endParaRPr>
          </a:p>
          <a:p>
            <a:pPr marL="457200" marR="0" lvl="0" indent="-336550" algn="l" rtl="0">
              <a:lnSpc>
                <a:spcPct val="99000"/>
              </a:lnSpc>
              <a:spcBef>
                <a:spcPts val="0"/>
              </a:spcBef>
              <a:spcAft>
                <a:spcPts val="0"/>
              </a:spcAft>
              <a:buClr>
                <a:schemeClr val="lt1"/>
              </a:buClr>
              <a:buSzPts val="1700"/>
              <a:buFont typeface="Merriweather"/>
              <a:buChar char="●"/>
            </a:pPr>
            <a:r>
              <a:rPr lang="en-US" sz="1700" dirty="0">
                <a:solidFill>
                  <a:schemeClr val="lt1"/>
                </a:solidFill>
                <a:latin typeface="Merriweather"/>
                <a:ea typeface="Merriweather"/>
                <a:cs typeface="Merriweather"/>
                <a:sym typeface="Merriweather"/>
              </a:rPr>
              <a:t>T</a:t>
            </a:r>
            <a:r>
              <a:rPr lang="en-US" sz="1700" i="0" u="none" strike="noStrike" cap="none" dirty="0">
                <a:solidFill>
                  <a:schemeClr val="lt1"/>
                </a:solidFill>
                <a:latin typeface="Merriweather"/>
                <a:ea typeface="Merriweather"/>
                <a:cs typeface="Merriweather"/>
                <a:sym typeface="Merriweather"/>
              </a:rPr>
              <a:t>here are 3 cases of AI:</a:t>
            </a:r>
          </a:p>
          <a:p>
            <a:pPr marL="120650" marR="0" lvl="0" algn="l" rtl="0">
              <a:lnSpc>
                <a:spcPct val="99000"/>
              </a:lnSpc>
              <a:spcBef>
                <a:spcPts val="0"/>
              </a:spcBef>
              <a:spcAft>
                <a:spcPts val="0"/>
              </a:spcAft>
              <a:buClr>
                <a:schemeClr val="lt1"/>
              </a:buClr>
              <a:buSzPts val="1700"/>
            </a:pPr>
            <a:r>
              <a:rPr lang="en-US" sz="1700" dirty="0">
                <a:solidFill>
                  <a:schemeClr val="lt1"/>
                </a:solidFill>
                <a:latin typeface="Merriweather"/>
                <a:ea typeface="Merriweather"/>
                <a:cs typeface="Merriweather"/>
                <a:sym typeface="Merriweather"/>
              </a:rPr>
              <a:t>       </a:t>
            </a:r>
            <a:r>
              <a:rPr lang="en-US" sz="1700" dirty="0" err="1">
                <a:solidFill>
                  <a:schemeClr val="lt1"/>
                </a:solidFill>
                <a:latin typeface="Merriweather"/>
                <a:ea typeface="Merriweather"/>
                <a:cs typeface="Merriweather"/>
                <a:sym typeface="Merriweather"/>
              </a:rPr>
              <a:t>i</a:t>
            </a:r>
            <a:r>
              <a:rPr lang="en-US" sz="1700" dirty="0">
                <a:solidFill>
                  <a:schemeClr val="lt1"/>
                </a:solidFill>
                <a:latin typeface="Merriweather"/>
                <a:ea typeface="Merriweather"/>
                <a:cs typeface="Merriweather"/>
                <a:sym typeface="Merriweather"/>
              </a:rPr>
              <a:t>) Recognition – To identify data</a:t>
            </a:r>
          </a:p>
          <a:p>
            <a:pPr marL="120650" marR="0" lvl="0" algn="l" rtl="0">
              <a:lnSpc>
                <a:spcPct val="99000"/>
              </a:lnSpc>
              <a:spcBef>
                <a:spcPts val="0"/>
              </a:spcBef>
              <a:spcAft>
                <a:spcPts val="0"/>
              </a:spcAft>
              <a:buClr>
                <a:schemeClr val="lt1"/>
              </a:buClr>
              <a:buSzPts val="1700"/>
            </a:pPr>
            <a:r>
              <a:rPr lang="en-US" sz="1700" i="0" u="none" strike="noStrike" cap="none" dirty="0">
                <a:solidFill>
                  <a:schemeClr val="lt1"/>
                </a:solidFill>
                <a:latin typeface="Merriweather"/>
                <a:ea typeface="Merriweather"/>
                <a:cs typeface="Merriweather"/>
                <a:sym typeface="Merriweather"/>
              </a:rPr>
              <a:t>       ii) Imitation </a:t>
            </a:r>
            <a:r>
              <a:rPr lang="en-US" sz="1700" dirty="0">
                <a:solidFill>
                  <a:schemeClr val="lt1"/>
                </a:solidFill>
                <a:latin typeface="Merriweather"/>
                <a:ea typeface="Merriweather"/>
                <a:cs typeface="Merriweather"/>
                <a:sym typeface="Merriweather"/>
              </a:rPr>
              <a:t>– To imitate data</a:t>
            </a:r>
          </a:p>
          <a:p>
            <a:pPr marL="120650" marR="0" lvl="0" algn="l" rtl="0">
              <a:lnSpc>
                <a:spcPct val="99000"/>
              </a:lnSpc>
              <a:spcBef>
                <a:spcPts val="0"/>
              </a:spcBef>
              <a:spcAft>
                <a:spcPts val="0"/>
              </a:spcAft>
              <a:buClr>
                <a:schemeClr val="lt1"/>
              </a:buClr>
              <a:buSzPts val="1700"/>
            </a:pPr>
            <a:r>
              <a:rPr lang="en-US" sz="1700" i="0" u="none" strike="noStrike" cap="none" dirty="0">
                <a:solidFill>
                  <a:schemeClr val="lt1"/>
                </a:solidFill>
                <a:latin typeface="Merriweather"/>
                <a:ea typeface="Merriweather"/>
                <a:cs typeface="Merriweather"/>
                <a:sym typeface="Merriweather"/>
              </a:rPr>
              <a:t>       iii) Creation </a:t>
            </a:r>
            <a:r>
              <a:rPr lang="en-US" sz="1700" dirty="0">
                <a:solidFill>
                  <a:schemeClr val="lt1"/>
                </a:solidFill>
                <a:latin typeface="Merriweather"/>
                <a:ea typeface="Merriweather"/>
                <a:cs typeface="Merriweather"/>
                <a:sym typeface="Merriweather"/>
              </a:rPr>
              <a:t>– To create data</a:t>
            </a:r>
            <a:endParaRPr sz="1700" i="0" u="none" strike="noStrike" cap="none" dirty="0">
              <a:solidFill>
                <a:srgbClr val="000000"/>
              </a:solidFill>
              <a:latin typeface="Merriweather"/>
              <a:ea typeface="Merriweather"/>
              <a:cs typeface="Merriweather"/>
              <a:sym typeface="Merriweather"/>
            </a:endParaRPr>
          </a:p>
        </p:txBody>
      </p:sp>
      <p:sp>
        <p:nvSpPr>
          <p:cNvPr id="41" name="Google Shape;41;p4"/>
          <p:cNvSpPr/>
          <p:nvPr/>
        </p:nvSpPr>
        <p:spPr>
          <a:xfrm>
            <a:off x="7938050" y="-12"/>
            <a:ext cx="1205950" cy="1569225"/>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5"/>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0"/>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3</a:t>
            </a:fld>
            <a:endParaRPr/>
          </a:p>
        </p:txBody>
      </p:sp>
      <p:sp>
        <p:nvSpPr>
          <p:cNvPr id="47" name="Google Shape;47;p5"/>
          <p:cNvSpPr txBox="1"/>
          <p:nvPr/>
        </p:nvSpPr>
        <p:spPr>
          <a:xfrm>
            <a:off x="681924" y="371960"/>
            <a:ext cx="2278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200" b="1" i="0" u="none" strike="noStrike" cap="none" dirty="0">
                <a:solidFill>
                  <a:srgbClr val="FFFF00"/>
                </a:solidFill>
                <a:latin typeface="Merriweather"/>
                <a:ea typeface="Merriweather"/>
                <a:cs typeface="Merriweather"/>
                <a:sym typeface="Merriweather"/>
              </a:rPr>
              <a:t>Objective:</a:t>
            </a:r>
            <a:endParaRPr sz="2600" dirty="0">
              <a:solidFill>
                <a:srgbClr val="FFFF00"/>
              </a:solidFill>
              <a:latin typeface="Merriweather"/>
              <a:ea typeface="Merriweather"/>
              <a:cs typeface="Merriweather"/>
              <a:sym typeface="Merriweather"/>
            </a:endParaRPr>
          </a:p>
        </p:txBody>
      </p:sp>
      <p:sp>
        <p:nvSpPr>
          <p:cNvPr id="48" name="Google Shape;48;p5"/>
          <p:cNvSpPr txBox="1"/>
          <p:nvPr/>
        </p:nvSpPr>
        <p:spPr>
          <a:xfrm>
            <a:off x="367551" y="996284"/>
            <a:ext cx="5436022" cy="42406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dirty="0">
                <a:solidFill>
                  <a:schemeClr val="bg1"/>
                </a:solidFill>
                <a:latin typeface="Merriweather"/>
                <a:ea typeface="Merriweather"/>
                <a:cs typeface="Merriweather"/>
                <a:sym typeface="Merriweather"/>
              </a:rPr>
              <a:t>The robot on which we are working is </a:t>
            </a:r>
            <a:r>
              <a:rPr lang="en-US" sz="1800" b="1" dirty="0" err="1">
                <a:solidFill>
                  <a:schemeClr val="bg1"/>
                </a:solidFill>
                <a:latin typeface="Merriweather"/>
                <a:ea typeface="Merriweather"/>
                <a:cs typeface="Merriweather"/>
                <a:sym typeface="Merriweather"/>
              </a:rPr>
              <a:t>AIoT</a:t>
            </a:r>
            <a:r>
              <a:rPr lang="en-US" sz="1800" b="1" dirty="0">
                <a:solidFill>
                  <a:schemeClr val="bg1"/>
                </a:solidFill>
                <a:latin typeface="Merriweather"/>
                <a:ea typeface="Merriweather"/>
                <a:cs typeface="Merriweather"/>
                <a:sym typeface="Merriweather"/>
              </a:rPr>
              <a:t> </a:t>
            </a:r>
            <a:r>
              <a:rPr lang="en-US" sz="1800" b="1" dirty="0" err="1">
                <a:solidFill>
                  <a:schemeClr val="bg1"/>
                </a:solidFill>
                <a:latin typeface="Merriweather"/>
                <a:ea typeface="Merriweather"/>
                <a:cs typeface="Merriweather"/>
                <a:sym typeface="Merriweather"/>
              </a:rPr>
              <a:t>SerBot</a:t>
            </a:r>
            <a:r>
              <a:rPr lang="en-US" sz="1800" b="1" dirty="0">
                <a:solidFill>
                  <a:schemeClr val="bg1"/>
                </a:solidFill>
                <a:latin typeface="Merriweather"/>
                <a:ea typeface="Merriweather"/>
                <a:cs typeface="Merriweather"/>
                <a:sym typeface="Merriweather"/>
              </a:rPr>
              <a:t> </a:t>
            </a:r>
            <a:r>
              <a:rPr lang="en-US" sz="1800" b="1" dirty="0" err="1">
                <a:solidFill>
                  <a:schemeClr val="bg1"/>
                </a:solidFill>
                <a:latin typeface="Merriweather"/>
                <a:ea typeface="Merriweather"/>
                <a:cs typeface="Merriweather"/>
                <a:sym typeface="Merriweather"/>
              </a:rPr>
              <a:t>PrimeX</a:t>
            </a:r>
            <a:r>
              <a:rPr lang="en-US" sz="1800" b="1" dirty="0">
                <a:solidFill>
                  <a:schemeClr val="bg1"/>
                </a:solidFill>
                <a:latin typeface="Merriweather"/>
                <a:ea typeface="Merriweather"/>
                <a:cs typeface="Merriweather"/>
                <a:sym typeface="Merriweather"/>
              </a:rPr>
              <a:t> which is equipped with a small AI module, Nvidia Jetson </a:t>
            </a:r>
            <a:r>
              <a:rPr lang="en-US" sz="1800" b="1" dirty="0" err="1">
                <a:solidFill>
                  <a:schemeClr val="bg1"/>
                </a:solidFill>
                <a:latin typeface="Merriweather"/>
                <a:ea typeface="Merriweather"/>
                <a:cs typeface="Merriweather"/>
                <a:sym typeface="Merriweather"/>
              </a:rPr>
              <a:t>XavierNX</a:t>
            </a:r>
            <a:r>
              <a:rPr lang="en-US" sz="1800" b="1" dirty="0">
                <a:solidFill>
                  <a:schemeClr val="bg1"/>
                </a:solidFill>
                <a:latin typeface="Merriweather"/>
                <a:ea typeface="Merriweather"/>
                <a:cs typeface="Merriweather"/>
                <a:sym typeface="Merriweather"/>
              </a:rPr>
              <a:t> to expect adequate AI performance.</a:t>
            </a:r>
          </a:p>
          <a:p>
            <a:pPr marL="0" marR="0" lvl="0" indent="0" algn="l" rtl="0">
              <a:lnSpc>
                <a:spcPct val="100000"/>
              </a:lnSpc>
              <a:spcBef>
                <a:spcPts val="0"/>
              </a:spcBef>
              <a:spcAft>
                <a:spcPts val="0"/>
              </a:spcAft>
              <a:buNone/>
            </a:pPr>
            <a:endParaRPr sz="1800" b="1" dirty="0">
              <a:solidFill>
                <a:schemeClr val="bg1"/>
              </a:solidFill>
              <a:latin typeface="Merriweather"/>
              <a:ea typeface="Merriweather"/>
              <a:cs typeface="Merriweather"/>
              <a:sym typeface="Merriweather"/>
            </a:endParaRPr>
          </a:p>
          <a:p>
            <a:pPr marL="457200" marR="0" lvl="0" indent="-342900" algn="l" rtl="0">
              <a:lnSpc>
                <a:spcPct val="115000"/>
              </a:lnSpc>
              <a:spcBef>
                <a:spcPts val="0"/>
              </a:spcBef>
              <a:spcAft>
                <a:spcPts val="0"/>
              </a:spcAft>
              <a:buClr>
                <a:schemeClr val="lt1"/>
              </a:buClr>
              <a:buSzPts val="1800"/>
              <a:buFont typeface="Merriweather"/>
              <a:buChar char="●"/>
            </a:pPr>
            <a:r>
              <a:rPr lang="en-IN" sz="1800" b="1" dirty="0">
                <a:solidFill>
                  <a:schemeClr val="lt1"/>
                </a:solidFill>
                <a:latin typeface="Merriweather"/>
                <a:ea typeface="Merriweather"/>
                <a:cs typeface="Merriweather"/>
                <a:sym typeface="Merriweather"/>
              </a:rPr>
              <a:t>I</a:t>
            </a:r>
            <a:r>
              <a:rPr lang="en-IN" sz="1800" b="1" i="0" u="none" strike="noStrike" cap="none" dirty="0">
                <a:solidFill>
                  <a:schemeClr val="lt1"/>
                </a:solidFill>
                <a:latin typeface="Merriweather"/>
                <a:ea typeface="Merriweather"/>
                <a:cs typeface="Merriweather"/>
                <a:sym typeface="Merriweather"/>
              </a:rPr>
              <a:t>mage classification</a:t>
            </a:r>
            <a:r>
              <a:rPr lang="en-IN" sz="1800" i="0" u="none" strike="noStrike" cap="none" dirty="0">
                <a:solidFill>
                  <a:schemeClr val="lt1"/>
                </a:solidFill>
                <a:latin typeface="Merriweather"/>
                <a:ea typeface="Merriweather"/>
                <a:cs typeface="Merriweather"/>
                <a:sym typeface="Merriweather"/>
              </a:rPr>
              <a:t>- algorithms for object recognition to distinguish</a:t>
            </a:r>
            <a:r>
              <a:rPr lang="en-IN" sz="1800" dirty="0">
                <a:solidFill>
                  <a:schemeClr val="lt1"/>
                </a:solidFill>
                <a:latin typeface="Merriweather"/>
                <a:ea typeface="Merriweather"/>
                <a:cs typeface="Merriweather"/>
                <a:sym typeface="Merriweather"/>
              </a:rPr>
              <a:t> </a:t>
            </a:r>
            <a:r>
              <a:rPr lang="en-IN" sz="1800" i="0" u="none" strike="noStrike" cap="none" dirty="0">
                <a:solidFill>
                  <a:schemeClr val="lt1"/>
                </a:solidFill>
                <a:latin typeface="Merriweather"/>
                <a:ea typeface="Merriweather"/>
                <a:cs typeface="Merriweather"/>
                <a:sym typeface="Merriweather"/>
              </a:rPr>
              <a:t>camera images.</a:t>
            </a:r>
            <a:endParaRPr sz="1800" i="0" u="none" strike="noStrike" cap="none" dirty="0">
              <a:solidFill>
                <a:schemeClr val="lt1"/>
              </a:solidFill>
              <a:latin typeface="Merriweather"/>
              <a:ea typeface="Merriweather"/>
              <a:cs typeface="Merriweather"/>
              <a:sym typeface="Merriweather"/>
            </a:endParaRPr>
          </a:p>
          <a:p>
            <a:pPr marL="457200" marR="0" lvl="0" indent="0" algn="l" rtl="0">
              <a:lnSpc>
                <a:spcPct val="115000"/>
              </a:lnSpc>
              <a:spcBef>
                <a:spcPts val="0"/>
              </a:spcBef>
              <a:spcAft>
                <a:spcPts val="0"/>
              </a:spcAft>
              <a:buNone/>
            </a:pPr>
            <a:endParaRPr sz="1800" dirty="0">
              <a:solidFill>
                <a:schemeClr val="lt1"/>
              </a:solidFill>
              <a:latin typeface="Merriweather"/>
              <a:ea typeface="Merriweather"/>
              <a:cs typeface="Merriweather"/>
              <a:sym typeface="Merriweather"/>
            </a:endParaRPr>
          </a:p>
          <a:p>
            <a:pPr marL="457200" marR="0" lvl="0" indent="-342900" algn="l" rtl="0">
              <a:lnSpc>
                <a:spcPct val="115000"/>
              </a:lnSpc>
              <a:spcBef>
                <a:spcPts val="1000"/>
              </a:spcBef>
              <a:spcAft>
                <a:spcPts val="0"/>
              </a:spcAft>
              <a:buClr>
                <a:schemeClr val="lt1"/>
              </a:buClr>
              <a:buSzPts val="1800"/>
              <a:buFont typeface="Merriweather"/>
              <a:buChar char="●"/>
            </a:pPr>
            <a:r>
              <a:rPr lang="en-IN" sz="1800" b="1" i="0" u="none" strike="noStrike" cap="none" dirty="0">
                <a:solidFill>
                  <a:schemeClr val="lt1"/>
                </a:solidFill>
                <a:latin typeface="Merriweather"/>
                <a:ea typeface="Merriweather"/>
                <a:cs typeface="Merriweather"/>
                <a:sym typeface="Merriweather"/>
              </a:rPr>
              <a:t>Track driving</a:t>
            </a:r>
            <a:r>
              <a:rPr lang="en-IN" sz="1800" i="0" u="none" strike="noStrike" cap="none" dirty="0">
                <a:solidFill>
                  <a:schemeClr val="lt1"/>
                </a:solidFill>
                <a:latin typeface="Merriweather"/>
                <a:ea typeface="Merriweather"/>
                <a:cs typeface="Merriweather"/>
                <a:sym typeface="Merriweather"/>
              </a:rPr>
              <a:t>- collecting image data to train object information required for driving.</a:t>
            </a:r>
            <a:endParaRPr sz="1800" i="0" u="none" strike="noStrike" cap="none" dirty="0">
              <a:solidFill>
                <a:schemeClr val="lt1"/>
              </a:solidFill>
              <a:latin typeface="Merriweather"/>
              <a:ea typeface="Merriweather"/>
              <a:cs typeface="Merriweather"/>
              <a:sym typeface="Merriweather"/>
            </a:endParaRPr>
          </a:p>
          <a:p>
            <a:pPr marL="285750" marR="0" lvl="0" indent="-196850" algn="l" rtl="0">
              <a:lnSpc>
                <a:spcPct val="100000"/>
              </a:lnSpc>
              <a:spcBef>
                <a:spcPts val="1000"/>
              </a:spcBef>
              <a:spcAft>
                <a:spcPts val="0"/>
              </a:spcAft>
              <a:buClr>
                <a:srgbClr val="000000"/>
              </a:buClr>
              <a:buSzPts val="1400"/>
              <a:buFont typeface="Arial"/>
              <a:buNone/>
            </a:pPr>
            <a:endParaRPr sz="1800" i="0" u="none" strike="noStrike" cap="none" dirty="0">
              <a:solidFill>
                <a:schemeClr val="lt1"/>
              </a:solidFill>
              <a:latin typeface="Merriweather"/>
              <a:ea typeface="Merriweather"/>
              <a:cs typeface="Merriweather"/>
              <a:sym typeface="Merriweather"/>
            </a:endParaRPr>
          </a:p>
        </p:txBody>
      </p:sp>
      <p:pic>
        <p:nvPicPr>
          <p:cNvPr id="49" name="Google Shape;49;p5"/>
          <p:cNvPicPr preferRelativeResize="0"/>
          <p:nvPr/>
        </p:nvPicPr>
        <p:blipFill rotWithShape="1">
          <a:blip r:embed="rId3">
            <a:alphaModFix/>
          </a:blip>
          <a:srcRect l="8316" r="47064"/>
          <a:stretch/>
        </p:blipFill>
        <p:spPr>
          <a:xfrm>
            <a:off x="6058439" y="267725"/>
            <a:ext cx="2403637" cy="2053896"/>
          </a:xfrm>
          <a:prstGeom prst="rect">
            <a:avLst/>
          </a:prstGeom>
          <a:noFill/>
          <a:ln>
            <a:noFill/>
          </a:ln>
        </p:spPr>
      </p:pic>
      <p:pic>
        <p:nvPicPr>
          <p:cNvPr id="50" name="Google Shape;50;p5"/>
          <p:cNvPicPr preferRelativeResize="0"/>
          <p:nvPr/>
        </p:nvPicPr>
        <p:blipFill rotWithShape="1">
          <a:blip r:embed="rId3">
            <a:alphaModFix/>
          </a:blip>
          <a:srcRect l="55780" t="-1720" r="8318" b="1719"/>
          <a:stretch/>
        </p:blipFill>
        <p:spPr>
          <a:xfrm>
            <a:off x="6058439" y="2410813"/>
            <a:ext cx="2403637" cy="23757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6"/>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4</a:t>
            </a:fld>
            <a:endParaRPr/>
          </a:p>
        </p:txBody>
      </p:sp>
      <p:sp>
        <p:nvSpPr>
          <p:cNvPr id="56" name="Google Shape;56;p6"/>
          <p:cNvSpPr/>
          <p:nvPr/>
        </p:nvSpPr>
        <p:spPr>
          <a:xfrm>
            <a:off x="426202" y="739720"/>
            <a:ext cx="1425844" cy="67417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Create a dataset of images.</a:t>
            </a:r>
            <a:endParaRPr>
              <a:latin typeface="Merriweather"/>
              <a:ea typeface="Merriweather"/>
              <a:cs typeface="Merriweather"/>
              <a:sym typeface="Merriweather"/>
            </a:endParaRPr>
          </a:p>
        </p:txBody>
      </p:sp>
      <p:sp>
        <p:nvSpPr>
          <p:cNvPr id="57" name="Google Shape;57;p6"/>
          <p:cNvSpPr/>
          <p:nvPr/>
        </p:nvSpPr>
        <p:spPr>
          <a:xfrm>
            <a:off x="2694122" y="743597"/>
            <a:ext cx="1505919" cy="67417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Create result data for each photo.</a:t>
            </a:r>
            <a:endParaRPr>
              <a:latin typeface="Merriweather"/>
              <a:ea typeface="Merriweather"/>
              <a:cs typeface="Merriweather"/>
              <a:sym typeface="Merriweather"/>
            </a:endParaRPr>
          </a:p>
        </p:txBody>
      </p:sp>
      <p:sp>
        <p:nvSpPr>
          <p:cNvPr id="58" name="Google Shape;58;p6"/>
          <p:cNvSpPr/>
          <p:nvPr/>
        </p:nvSpPr>
        <p:spPr>
          <a:xfrm>
            <a:off x="5042116" y="626719"/>
            <a:ext cx="1753892" cy="960895"/>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Convert the images to grayscale photos.</a:t>
            </a:r>
            <a:endParaRPr>
              <a:latin typeface="Merriweather"/>
              <a:ea typeface="Merriweather"/>
              <a:cs typeface="Merriweather"/>
              <a:sym typeface="Merriweather"/>
            </a:endParaRPr>
          </a:p>
        </p:txBody>
      </p:sp>
      <p:sp>
        <p:nvSpPr>
          <p:cNvPr id="59" name="Google Shape;59;p6"/>
          <p:cNvSpPr/>
          <p:nvPr/>
        </p:nvSpPr>
        <p:spPr>
          <a:xfrm>
            <a:off x="7295500" y="1572760"/>
            <a:ext cx="1425900" cy="9609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Resize the images and put it to X_data list</a:t>
            </a:r>
            <a:endParaRPr>
              <a:latin typeface="Merriweather"/>
              <a:ea typeface="Merriweather"/>
              <a:cs typeface="Merriweather"/>
              <a:sym typeface="Merriweather"/>
            </a:endParaRPr>
          </a:p>
        </p:txBody>
      </p:sp>
      <p:sp>
        <p:nvSpPr>
          <p:cNvPr id="60" name="Google Shape;60;p6"/>
          <p:cNvSpPr/>
          <p:nvPr/>
        </p:nvSpPr>
        <p:spPr>
          <a:xfrm>
            <a:off x="5486399" y="2461758"/>
            <a:ext cx="1425844" cy="81503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Put the result data in Y_data list</a:t>
            </a:r>
            <a:endParaRPr>
              <a:latin typeface="Merriweather"/>
              <a:ea typeface="Merriweather"/>
              <a:cs typeface="Merriweather"/>
              <a:sym typeface="Merriweather"/>
            </a:endParaRPr>
          </a:p>
        </p:txBody>
      </p:sp>
      <p:sp>
        <p:nvSpPr>
          <p:cNvPr id="61" name="Google Shape;61;p6"/>
          <p:cNvSpPr/>
          <p:nvPr/>
        </p:nvSpPr>
        <p:spPr>
          <a:xfrm>
            <a:off x="3082307" y="2384264"/>
            <a:ext cx="1425900" cy="9609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dirty="0">
                <a:solidFill>
                  <a:schemeClr val="dk1"/>
                </a:solidFill>
                <a:latin typeface="Merriweather"/>
                <a:ea typeface="Merriweather"/>
                <a:cs typeface="Merriweather"/>
                <a:sym typeface="Merriweather"/>
              </a:rPr>
              <a:t>Train the CNN model using these lists.</a:t>
            </a:r>
            <a:endParaRPr dirty="0">
              <a:latin typeface="Merriweather"/>
              <a:ea typeface="Merriweather"/>
              <a:cs typeface="Merriweather"/>
              <a:sym typeface="Merriweather"/>
            </a:endParaRPr>
          </a:p>
        </p:txBody>
      </p:sp>
      <p:sp>
        <p:nvSpPr>
          <p:cNvPr id="62" name="Google Shape;62;p6"/>
          <p:cNvSpPr/>
          <p:nvPr/>
        </p:nvSpPr>
        <p:spPr>
          <a:xfrm>
            <a:off x="412025" y="2202949"/>
            <a:ext cx="1753800" cy="1320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Run the model specifying the number to check if giving correct output as per Y_data list</a:t>
            </a:r>
            <a:endParaRPr>
              <a:latin typeface="Merriweather"/>
              <a:ea typeface="Merriweather"/>
              <a:cs typeface="Merriweather"/>
              <a:sym typeface="Merriweather"/>
            </a:endParaRPr>
          </a:p>
        </p:txBody>
      </p:sp>
      <p:sp>
        <p:nvSpPr>
          <p:cNvPr id="63" name="Google Shape;63;p6"/>
          <p:cNvSpPr/>
          <p:nvPr/>
        </p:nvSpPr>
        <p:spPr>
          <a:xfrm>
            <a:off x="2694126" y="3784811"/>
            <a:ext cx="1686300" cy="10590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For real-life demonstration, operate the camera and take picture</a:t>
            </a:r>
            <a:endParaRPr>
              <a:latin typeface="Merriweather"/>
              <a:ea typeface="Merriweather"/>
              <a:cs typeface="Merriweather"/>
              <a:sym typeface="Merriweather"/>
            </a:endParaRPr>
          </a:p>
        </p:txBody>
      </p:sp>
      <p:sp>
        <p:nvSpPr>
          <p:cNvPr id="64" name="Google Shape;64;p6"/>
          <p:cNvSpPr/>
          <p:nvPr/>
        </p:nvSpPr>
        <p:spPr>
          <a:xfrm>
            <a:off x="5350606" y="3833861"/>
            <a:ext cx="1686300" cy="9609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The classifier should work same as that to given dataset.</a:t>
            </a:r>
            <a:endParaRPr>
              <a:latin typeface="Merriweather"/>
              <a:ea typeface="Merriweather"/>
              <a:cs typeface="Merriweather"/>
              <a:sym typeface="Merriweather"/>
            </a:endParaRPr>
          </a:p>
        </p:txBody>
      </p:sp>
      <p:cxnSp>
        <p:nvCxnSpPr>
          <p:cNvPr id="65" name="Google Shape;65;p6"/>
          <p:cNvCxnSpPr>
            <a:endCxn id="57" idx="1"/>
          </p:cNvCxnSpPr>
          <p:nvPr/>
        </p:nvCxnSpPr>
        <p:spPr>
          <a:xfrm>
            <a:off x="1852022" y="1076784"/>
            <a:ext cx="842100" cy="390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66" name="Google Shape;66;p6"/>
          <p:cNvCxnSpPr/>
          <p:nvPr/>
        </p:nvCxnSpPr>
        <p:spPr>
          <a:xfrm>
            <a:off x="4200041" y="1080042"/>
            <a:ext cx="842075" cy="3877"/>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67" name="Google Shape;67;p6"/>
          <p:cNvCxnSpPr/>
          <p:nvPr/>
        </p:nvCxnSpPr>
        <p:spPr>
          <a:xfrm>
            <a:off x="6796008" y="1092319"/>
            <a:ext cx="1169795" cy="0"/>
          </a:xfrm>
          <a:prstGeom prst="straightConnector1">
            <a:avLst/>
          </a:prstGeom>
          <a:noFill/>
          <a:ln w="38100" cap="flat" cmpd="sng">
            <a:solidFill>
              <a:schemeClr val="accent3"/>
            </a:solidFill>
            <a:prstDash val="solid"/>
            <a:round/>
            <a:headEnd type="none" w="sm" len="sm"/>
            <a:tailEnd type="none" w="sm" len="sm"/>
          </a:ln>
          <a:effectLst>
            <a:outerShdw blurRad="40000" dist="23000" dir="5400000" rotWithShape="0">
              <a:srgbClr val="000000">
                <a:alpha val="34901"/>
              </a:srgbClr>
            </a:outerShdw>
          </a:effectLst>
        </p:spPr>
      </p:cxnSp>
      <p:cxnSp>
        <p:nvCxnSpPr>
          <p:cNvPr id="68" name="Google Shape;68;p6"/>
          <p:cNvCxnSpPr/>
          <p:nvPr/>
        </p:nvCxnSpPr>
        <p:spPr>
          <a:xfrm>
            <a:off x="7965803" y="1092319"/>
            <a:ext cx="0" cy="480448"/>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69" name="Google Shape;69;p6"/>
          <p:cNvCxnSpPr>
            <a:cxnSpLocks/>
            <a:stCxn id="59" idx="2"/>
          </p:cNvCxnSpPr>
          <p:nvPr/>
        </p:nvCxnSpPr>
        <p:spPr>
          <a:xfrm>
            <a:off x="8008450" y="2533660"/>
            <a:ext cx="0" cy="329289"/>
          </a:xfrm>
          <a:prstGeom prst="straightConnector1">
            <a:avLst/>
          </a:prstGeom>
          <a:noFill/>
          <a:ln w="38100" cap="flat" cmpd="sng">
            <a:solidFill>
              <a:schemeClr val="accent3"/>
            </a:solidFill>
            <a:prstDash val="solid"/>
            <a:round/>
            <a:headEnd type="none" w="sm" len="sm"/>
            <a:tailEnd type="none" w="sm" len="sm"/>
          </a:ln>
          <a:effectLst>
            <a:outerShdw blurRad="40000" dist="23000" dir="5400000" rotWithShape="0">
              <a:srgbClr val="000000">
                <a:alpha val="34901"/>
              </a:srgbClr>
            </a:outerShdw>
          </a:effectLst>
        </p:spPr>
      </p:cxnSp>
      <p:cxnSp>
        <p:nvCxnSpPr>
          <p:cNvPr id="70" name="Google Shape;70;p6"/>
          <p:cNvCxnSpPr>
            <a:cxnSpLocks/>
            <a:endCxn id="60" idx="3"/>
          </p:cNvCxnSpPr>
          <p:nvPr/>
        </p:nvCxnSpPr>
        <p:spPr>
          <a:xfrm flipH="1">
            <a:off x="6912243" y="2869277"/>
            <a:ext cx="1096207" cy="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71" name="Google Shape;71;p6"/>
          <p:cNvCxnSpPr>
            <a:stCxn id="60" idx="1"/>
            <a:endCxn id="61" idx="3"/>
          </p:cNvCxnSpPr>
          <p:nvPr/>
        </p:nvCxnSpPr>
        <p:spPr>
          <a:xfrm flipH="1" flipV="1">
            <a:off x="4508207" y="2864714"/>
            <a:ext cx="978192" cy="4563"/>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72" name="Google Shape;72;p6"/>
          <p:cNvCxnSpPr>
            <a:stCxn id="61" idx="1"/>
            <a:endCxn id="62" idx="3"/>
          </p:cNvCxnSpPr>
          <p:nvPr/>
        </p:nvCxnSpPr>
        <p:spPr>
          <a:xfrm flipH="1" flipV="1">
            <a:off x="2165825" y="2862949"/>
            <a:ext cx="916482" cy="1765"/>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73" name="Google Shape;73;p6"/>
          <p:cNvCxnSpPr>
            <a:stCxn id="63" idx="3"/>
            <a:endCxn id="64" idx="1"/>
          </p:cNvCxnSpPr>
          <p:nvPr/>
        </p:nvCxnSpPr>
        <p:spPr>
          <a:xfrm>
            <a:off x="4380426" y="4314311"/>
            <a:ext cx="970180" cy="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74" name="Google Shape;74;p6"/>
          <p:cNvCxnSpPr/>
          <p:nvPr/>
        </p:nvCxnSpPr>
        <p:spPr>
          <a:xfrm>
            <a:off x="1380640" y="3594307"/>
            <a:ext cx="0" cy="720033"/>
          </a:xfrm>
          <a:prstGeom prst="straightConnector1">
            <a:avLst/>
          </a:prstGeom>
          <a:noFill/>
          <a:ln w="38100" cap="flat" cmpd="sng">
            <a:solidFill>
              <a:schemeClr val="accent3"/>
            </a:solidFill>
            <a:prstDash val="solid"/>
            <a:round/>
            <a:headEnd type="none" w="sm" len="sm"/>
            <a:tailEnd type="none" w="sm" len="sm"/>
          </a:ln>
          <a:effectLst>
            <a:outerShdw blurRad="40000" dist="23000" dir="5400000" rotWithShape="0">
              <a:srgbClr val="000000">
                <a:alpha val="34901"/>
              </a:srgbClr>
            </a:outerShdw>
          </a:effectLst>
        </p:spPr>
      </p:cxnSp>
      <p:cxnSp>
        <p:nvCxnSpPr>
          <p:cNvPr id="75" name="Google Shape;75;p6"/>
          <p:cNvCxnSpPr>
            <a:endCxn id="63" idx="1"/>
          </p:cNvCxnSpPr>
          <p:nvPr/>
        </p:nvCxnSpPr>
        <p:spPr>
          <a:xfrm>
            <a:off x="1380726" y="4314311"/>
            <a:ext cx="1313400" cy="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sp>
        <p:nvSpPr>
          <p:cNvPr id="76" name="Google Shape;76;p6"/>
          <p:cNvSpPr txBox="1"/>
          <p:nvPr/>
        </p:nvSpPr>
        <p:spPr>
          <a:xfrm>
            <a:off x="532436" y="112170"/>
            <a:ext cx="439602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1" i="0" u="none" strike="noStrike" cap="none">
                <a:solidFill>
                  <a:srgbClr val="FFFF00"/>
                </a:solidFill>
                <a:latin typeface="Merriweather"/>
                <a:ea typeface="Merriweather"/>
                <a:cs typeface="Merriweather"/>
                <a:sym typeface="Merriweather"/>
              </a:rPr>
              <a:t>IMAGE CLASSIFICATION:</a:t>
            </a:r>
            <a:endParaRPr>
              <a:solidFill>
                <a:srgbClr val="FFFF00"/>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7"/>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5</a:t>
            </a:fld>
            <a:endParaRPr/>
          </a:p>
        </p:txBody>
      </p:sp>
      <p:pic>
        <p:nvPicPr>
          <p:cNvPr id="82" name="Google Shape;82;p7"/>
          <p:cNvPicPr preferRelativeResize="0"/>
          <p:nvPr/>
        </p:nvPicPr>
        <p:blipFill rotWithShape="1">
          <a:blip r:embed="rId3">
            <a:alphaModFix/>
          </a:blip>
          <a:srcRect l="1089" r="34405"/>
          <a:stretch/>
        </p:blipFill>
        <p:spPr>
          <a:xfrm>
            <a:off x="190925" y="383289"/>
            <a:ext cx="3378630" cy="4258828"/>
          </a:xfrm>
          <a:prstGeom prst="rect">
            <a:avLst/>
          </a:prstGeom>
          <a:noFill/>
          <a:ln>
            <a:noFill/>
          </a:ln>
        </p:spPr>
      </p:pic>
      <p:pic>
        <p:nvPicPr>
          <p:cNvPr id="83" name="Google Shape;83;p7"/>
          <p:cNvPicPr preferRelativeResize="0"/>
          <p:nvPr/>
        </p:nvPicPr>
        <p:blipFill rotWithShape="1">
          <a:blip r:embed="rId4">
            <a:alphaModFix/>
          </a:blip>
          <a:srcRect l="4051"/>
          <a:stretch/>
        </p:blipFill>
        <p:spPr>
          <a:xfrm>
            <a:off x="3471619" y="383291"/>
            <a:ext cx="2716063" cy="4258827"/>
          </a:xfrm>
          <a:prstGeom prst="rect">
            <a:avLst/>
          </a:prstGeom>
          <a:noFill/>
          <a:ln>
            <a:noFill/>
          </a:ln>
        </p:spPr>
      </p:pic>
      <p:pic>
        <p:nvPicPr>
          <p:cNvPr id="84" name="Google Shape;84;p7"/>
          <p:cNvPicPr preferRelativeResize="0"/>
          <p:nvPr/>
        </p:nvPicPr>
        <p:blipFill rotWithShape="1">
          <a:blip r:embed="rId5">
            <a:alphaModFix/>
          </a:blip>
          <a:srcRect/>
          <a:stretch/>
        </p:blipFill>
        <p:spPr>
          <a:xfrm>
            <a:off x="5764107" y="383290"/>
            <a:ext cx="3188968" cy="4258827"/>
          </a:xfrm>
          <a:prstGeom prst="rect">
            <a:avLst/>
          </a:prstGeom>
          <a:noFill/>
          <a:ln>
            <a:noFill/>
          </a:ln>
        </p:spPr>
      </p:pic>
      <p:pic>
        <p:nvPicPr>
          <p:cNvPr id="85" name="Google Shape;85;p7"/>
          <p:cNvPicPr preferRelativeResize="0"/>
          <p:nvPr/>
        </p:nvPicPr>
        <p:blipFill rotWithShape="1">
          <a:blip r:embed="rId6">
            <a:alphaModFix/>
          </a:blip>
          <a:srcRect/>
          <a:stretch/>
        </p:blipFill>
        <p:spPr>
          <a:xfrm>
            <a:off x="6211596" y="2061275"/>
            <a:ext cx="2028300" cy="20147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8"/>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6</a:t>
            </a:fld>
            <a:endParaRPr/>
          </a:p>
        </p:txBody>
      </p:sp>
      <p:sp>
        <p:nvSpPr>
          <p:cNvPr id="91" name="Google Shape;91;p8"/>
          <p:cNvSpPr/>
          <p:nvPr/>
        </p:nvSpPr>
        <p:spPr>
          <a:xfrm>
            <a:off x="545272" y="1212756"/>
            <a:ext cx="1425844" cy="88340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Using Camera class load a dataset of objects.</a:t>
            </a:r>
            <a:endParaRPr>
              <a:latin typeface="Merriweather"/>
              <a:ea typeface="Merriweather"/>
              <a:cs typeface="Merriweather"/>
              <a:sym typeface="Merriweather"/>
            </a:endParaRPr>
          </a:p>
        </p:txBody>
      </p:sp>
      <p:sp>
        <p:nvSpPr>
          <p:cNvPr id="92" name="Google Shape;92;p8"/>
          <p:cNvSpPr/>
          <p:nvPr/>
        </p:nvSpPr>
        <p:spPr>
          <a:xfrm>
            <a:off x="4984036" y="1214677"/>
            <a:ext cx="1425844" cy="883403"/>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Store these images in Data_Collector class</a:t>
            </a:r>
            <a:endParaRPr>
              <a:latin typeface="Merriweather"/>
              <a:ea typeface="Merriweather"/>
              <a:cs typeface="Merriweather"/>
              <a:sym typeface="Merriweather"/>
            </a:endParaRPr>
          </a:p>
        </p:txBody>
      </p:sp>
      <p:sp>
        <p:nvSpPr>
          <p:cNvPr id="93" name="Google Shape;93;p8"/>
          <p:cNvSpPr/>
          <p:nvPr/>
        </p:nvSpPr>
        <p:spPr>
          <a:xfrm>
            <a:off x="2570125" y="1003507"/>
            <a:ext cx="1642800" cy="14628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We can either use auto-compile(time taking) or joystick method to collect images.</a:t>
            </a:r>
            <a:endParaRPr>
              <a:latin typeface="Merriweather"/>
              <a:ea typeface="Merriweather"/>
              <a:cs typeface="Merriweather"/>
              <a:sym typeface="Merriweather"/>
            </a:endParaRPr>
          </a:p>
        </p:txBody>
      </p:sp>
      <p:sp>
        <p:nvSpPr>
          <p:cNvPr id="94" name="Google Shape;94;p8"/>
          <p:cNvSpPr/>
          <p:nvPr/>
        </p:nvSpPr>
        <p:spPr>
          <a:xfrm>
            <a:off x="7108954" y="993809"/>
            <a:ext cx="1452547" cy="132898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Create track follow class to learn tracks and load the previous dataset to it.</a:t>
            </a:r>
            <a:endParaRPr>
              <a:latin typeface="Merriweather"/>
              <a:ea typeface="Merriweather"/>
              <a:cs typeface="Merriweather"/>
              <a:sym typeface="Merriweather"/>
            </a:endParaRPr>
          </a:p>
        </p:txBody>
      </p:sp>
      <p:sp>
        <p:nvSpPr>
          <p:cNvPr id="95" name="Google Shape;95;p8"/>
          <p:cNvSpPr/>
          <p:nvPr/>
        </p:nvSpPr>
        <p:spPr>
          <a:xfrm>
            <a:off x="7010805" y="3473415"/>
            <a:ext cx="1648843" cy="89144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Start training the model atleast 5 times.</a:t>
            </a:r>
            <a:endParaRPr>
              <a:latin typeface="Merriweather"/>
              <a:ea typeface="Merriweather"/>
              <a:cs typeface="Merriweather"/>
              <a:sym typeface="Merriweather"/>
            </a:endParaRPr>
          </a:p>
        </p:txBody>
      </p:sp>
      <p:sp>
        <p:nvSpPr>
          <p:cNvPr id="96" name="Google Shape;96;p8"/>
          <p:cNvSpPr/>
          <p:nvPr/>
        </p:nvSpPr>
        <p:spPr>
          <a:xfrm>
            <a:off x="3589941" y="3374789"/>
            <a:ext cx="2588100" cy="108870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Callback function is used to run the model and first we check by numerical result if our model is trained properly</a:t>
            </a:r>
            <a:endParaRPr>
              <a:latin typeface="Merriweather"/>
              <a:ea typeface="Merriweather"/>
              <a:cs typeface="Merriweather"/>
              <a:sym typeface="Merriweather"/>
            </a:endParaRPr>
          </a:p>
        </p:txBody>
      </p:sp>
      <p:sp>
        <p:nvSpPr>
          <p:cNvPr id="97" name="Google Shape;97;p8"/>
          <p:cNvSpPr/>
          <p:nvPr/>
        </p:nvSpPr>
        <p:spPr>
          <a:xfrm>
            <a:off x="966062" y="3341828"/>
            <a:ext cx="1604074" cy="115462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i="0" u="none" strike="noStrike" cap="none">
                <a:solidFill>
                  <a:schemeClr val="dk1"/>
                </a:solidFill>
                <a:latin typeface="Merriweather"/>
                <a:ea typeface="Merriweather"/>
                <a:cs typeface="Merriweather"/>
                <a:sym typeface="Merriweather"/>
              </a:rPr>
              <a:t>We steer the vehicle forward if detects track to a certain distance.</a:t>
            </a:r>
            <a:endParaRPr>
              <a:latin typeface="Merriweather"/>
              <a:ea typeface="Merriweather"/>
              <a:cs typeface="Merriweather"/>
              <a:sym typeface="Merriweather"/>
            </a:endParaRPr>
          </a:p>
        </p:txBody>
      </p:sp>
      <p:cxnSp>
        <p:nvCxnSpPr>
          <p:cNvPr id="98" name="Google Shape;98;p8"/>
          <p:cNvCxnSpPr/>
          <p:nvPr/>
        </p:nvCxnSpPr>
        <p:spPr>
          <a:xfrm>
            <a:off x="1971116" y="1650579"/>
            <a:ext cx="640160" cy="3878"/>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99" name="Google Shape;99;p8"/>
          <p:cNvCxnSpPr/>
          <p:nvPr/>
        </p:nvCxnSpPr>
        <p:spPr>
          <a:xfrm>
            <a:off x="4237098" y="1667991"/>
            <a:ext cx="746938" cy="3877"/>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0" name="Google Shape;100;p8"/>
          <p:cNvCxnSpPr/>
          <p:nvPr/>
        </p:nvCxnSpPr>
        <p:spPr>
          <a:xfrm>
            <a:off x="6409880" y="1654458"/>
            <a:ext cx="699074" cy="192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1" name="Google Shape;101;p8"/>
          <p:cNvCxnSpPr>
            <a:stCxn id="94" idx="2"/>
            <a:endCxn id="95" idx="0"/>
          </p:cNvCxnSpPr>
          <p:nvPr/>
        </p:nvCxnSpPr>
        <p:spPr>
          <a:xfrm>
            <a:off x="7835227" y="2322789"/>
            <a:ext cx="0" cy="115050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2" name="Google Shape;102;p8"/>
          <p:cNvCxnSpPr>
            <a:stCxn id="95" idx="1"/>
            <a:endCxn id="96" idx="3"/>
          </p:cNvCxnSpPr>
          <p:nvPr/>
        </p:nvCxnSpPr>
        <p:spPr>
          <a:xfrm flipH="1">
            <a:off x="6178041" y="3919139"/>
            <a:ext cx="832764" cy="0"/>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cxnSp>
        <p:nvCxnSpPr>
          <p:cNvPr id="103" name="Google Shape;103;p8"/>
          <p:cNvCxnSpPr>
            <a:stCxn id="96" idx="1"/>
            <a:endCxn id="97" idx="3"/>
          </p:cNvCxnSpPr>
          <p:nvPr/>
        </p:nvCxnSpPr>
        <p:spPr>
          <a:xfrm flipH="1">
            <a:off x="2570136" y="3919139"/>
            <a:ext cx="1019805" cy="1"/>
          </a:xfrm>
          <a:prstGeom prst="straightConnector1">
            <a:avLst/>
          </a:prstGeom>
          <a:noFill/>
          <a:ln w="38100" cap="flat" cmpd="sng">
            <a:solidFill>
              <a:schemeClr val="accent3"/>
            </a:solidFill>
            <a:prstDash val="solid"/>
            <a:round/>
            <a:headEnd type="none" w="sm" len="sm"/>
            <a:tailEnd type="triangle" w="med" len="med"/>
          </a:ln>
          <a:effectLst>
            <a:outerShdw blurRad="40000" dist="23000" dir="5400000" rotWithShape="0">
              <a:srgbClr val="000000">
                <a:alpha val="34901"/>
              </a:srgbClr>
            </a:outerShdw>
          </a:effectLst>
        </p:spPr>
      </p:cxnSp>
      <p:sp>
        <p:nvSpPr>
          <p:cNvPr id="104" name="Google Shape;104;p8"/>
          <p:cNvSpPr txBox="1"/>
          <p:nvPr/>
        </p:nvSpPr>
        <p:spPr>
          <a:xfrm>
            <a:off x="532436" y="112170"/>
            <a:ext cx="43959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1" i="0" u="none" strike="noStrike" cap="none">
                <a:solidFill>
                  <a:srgbClr val="FFFF00"/>
                </a:solidFill>
                <a:latin typeface="Merriweather"/>
                <a:ea typeface="Merriweather"/>
                <a:cs typeface="Merriweather"/>
                <a:sym typeface="Merriweather"/>
              </a:rPr>
              <a:t>TRACK DRIVING:</a:t>
            </a:r>
            <a:endParaRPr sz="1600">
              <a:solidFill>
                <a:srgbClr val="FFFF00"/>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9"/>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7</a:t>
            </a:fld>
            <a:endParaRPr/>
          </a:p>
        </p:txBody>
      </p:sp>
      <p:pic>
        <p:nvPicPr>
          <p:cNvPr id="110" name="Google Shape;110;p9"/>
          <p:cNvPicPr preferRelativeResize="0"/>
          <p:nvPr/>
        </p:nvPicPr>
        <p:blipFill rotWithShape="1">
          <a:blip r:embed="rId3">
            <a:alphaModFix/>
          </a:blip>
          <a:srcRect/>
          <a:stretch/>
        </p:blipFill>
        <p:spPr>
          <a:xfrm>
            <a:off x="237998" y="342067"/>
            <a:ext cx="3152090" cy="661345"/>
          </a:xfrm>
          <a:prstGeom prst="rect">
            <a:avLst/>
          </a:prstGeom>
          <a:noFill/>
          <a:ln>
            <a:noFill/>
          </a:ln>
        </p:spPr>
      </p:pic>
      <p:pic>
        <p:nvPicPr>
          <p:cNvPr id="111" name="Google Shape;111;p9"/>
          <p:cNvPicPr preferRelativeResize="0"/>
          <p:nvPr/>
        </p:nvPicPr>
        <p:blipFill rotWithShape="1">
          <a:blip r:embed="rId4">
            <a:alphaModFix/>
          </a:blip>
          <a:srcRect/>
          <a:stretch/>
        </p:blipFill>
        <p:spPr>
          <a:xfrm>
            <a:off x="237998" y="1003412"/>
            <a:ext cx="3152090" cy="3441550"/>
          </a:xfrm>
          <a:prstGeom prst="rect">
            <a:avLst/>
          </a:prstGeom>
          <a:noFill/>
          <a:ln>
            <a:noFill/>
          </a:ln>
        </p:spPr>
      </p:pic>
      <p:pic>
        <p:nvPicPr>
          <p:cNvPr id="112" name="Google Shape;112;p9"/>
          <p:cNvPicPr preferRelativeResize="0"/>
          <p:nvPr/>
        </p:nvPicPr>
        <p:blipFill rotWithShape="1">
          <a:blip r:embed="rId5">
            <a:alphaModFix/>
          </a:blip>
          <a:srcRect t="2238"/>
          <a:stretch/>
        </p:blipFill>
        <p:spPr>
          <a:xfrm>
            <a:off x="3381819" y="342067"/>
            <a:ext cx="2958757" cy="4102895"/>
          </a:xfrm>
          <a:prstGeom prst="rect">
            <a:avLst/>
          </a:prstGeom>
          <a:noFill/>
          <a:ln>
            <a:noFill/>
          </a:ln>
        </p:spPr>
      </p:pic>
      <p:pic>
        <p:nvPicPr>
          <p:cNvPr id="113" name="Google Shape;113;p9"/>
          <p:cNvPicPr preferRelativeResize="0"/>
          <p:nvPr/>
        </p:nvPicPr>
        <p:blipFill rotWithShape="1">
          <a:blip r:embed="rId6">
            <a:alphaModFix/>
          </a:blip>
          <a:srcRect/>
          <a:stretch/>
        </p:blipFill>
        <p:spPr>
          <a:xfrm>
            <a:off x="6199323" y="342067"/>
            <a:ext cx="2706680" cy="3914257"/>
          </a:xfrm>
          <a:prstGeom prst="rect">
            <a:avLst/>
          </a:prstGeom>
          <a:noFill/>
          <a:ln>
            <a:noFill/>
          </a:ln>
        </p:spPr>
      </p:pic>
      <p:pic>
        <p:nvPicPr>
          <p:cNvPr id="114" name="Google Shape;114;p9"/>
          <p:cNvPicPr preferRelativeResize="0"/>
          <p:nvPr/>
        </p:nvPicPr>
        <p:blipFill rotWithShape="1">
          <a:blip r:embed="rId7">
            <a:alphaModFix/>
          </a:blip>
          <a:srcRect/>
          <a:stretch/>
        </p:blipFill>
        <p:spPr>
          <a:xfrm>
            <a:off x="6199323" y="4240255"/>
            <a:ext cx="2706680" cy="2047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0"/>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8</a:t>
            </a:fld>
            <a:endParaRPr/>
          </a:p>
        </p:txBody>
      </p:sp>
      <p:pic>
        <p:nvPicPr>
          <p:cNvPr id="120" name="Google Shape;120;p10"/>
          <p:cNvPicPr preferRelativeResize="0"/>
          <p:nvPr/>
        </p:nvPicPr>
        <p:blipFill rotWithShape="1">
          <a:blip r:embed="rId5">
            <a:alphaModFix/>
          </a:blip>
          <a:srcRect/>
          <a:stretch/>
        </p:blipFill>
        <p:spPr>
          <a:xfrm>
            <a:off x="671640" y="494896"/>
            <a:ext cx="2838825" cy="3821497"/>
          </a:xfrm>
          <a:prstGeom prst="rect">
            <a:avLst/>
          </a:prstGeom>
          <a:noFill/>
          <a:ln>
            <a:noFill/>
          </a:ln>
        </p:spPr>
      </p:pic>
      <p:sp>
        <p:nvSpPr>
          <p:cNvPr id="122" name="Google Shape;122;p10"/>
          <p:cNvSpPr/>
          <p:nvPr/>
        </p:nvSpPr>
        <p:spPr>
          <a:xfrm>
            <a:off x="7938050" y="-12"/>
            <a:ext cx="1205950" cy="1569225"/>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WhatsApp Video 2022-01-08 at 9.30.38 PM">
            <a:hlinkClick r:id="" action="ppaction://media"/>
            <a:extLst>
              <a:ext uri="{FF2B5EF4-FFF2-40B4-BE49-F238E27FC236}">
                <a16:creationId xmlns:a16="http://schemas.microsoft.com/office/drawing/2014/main" id="{0F68C015-BFE3-4F08-8B87-05471ED082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24348" y="168137"/>
            <a:ext cx="2902272" cy="463335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29803"/>
              </a:schemeClr>
            </a:outerShdw>
          </a:effectLst>
        </p:spPr>
        <p:txBody>
          <a:bodyPr spcFirstLastPara="1" wrap="square" lIns="0" tIns="0" rIns="0" bIns="0" anchor="b" anchorCtr="0">
            <a:noAutofit/>
          </a:bodyPr>
          <a:lstStyle/>
          <a:p>
            <a:pPr marL="0" lvl="0" indent="0" algn="r" rtl="0">
              <a:lnSpc>
                <a:spcPct val="90000"/>
              </a:lnSpc>
              <a:spcBef>
                <a:spcPts val="0"/>
              </a:spcBef>
              <a:spcAft>
                <a:spcPts val="0"/>
              </a:spcAft>
              <a:buSzPts val="1800"/>
              <a:buNone/>
            </a:pPr>
            <a:fld id="{00000000-1234-1234-1234-123412341234}" type="slidenum">
              <a:rPr lang="en-IN"/>
              <a:t>9</a:t>
            </a:fld>
            <a:endParaRPr/>
          </a:p>
        </p:txBody>
      </p:sp>
      <p:sp>
        <p:nvSpPr>
          <p:cNvPr id="128" name="Google Shape;128;p11"/>
          <p:cNvSpPr txBox="1"/>
          <p:nvPr/>
        </p:nvSpPr>
        <p:spPr>
          <a:xfrm>
            <a:off x="423200" y="241826"/>
            <a:ext cx="40482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100" i="0" u="none" strike="noStrike" cap="none">
                <a:solidFill>
                  <a:srgbClr val="FFFF00"/>
                </a:solidFill>
                <a:latin typeface="Merriweather"/>
                <a:ea typeface="Merriweather"/>
                <a:cs typeface="Merriweather"/>
                <a:sym typeface="Merriweather"/>
              </a:rPr>
              <a:t>Algorithm for image classification:</a:t>
            </a:r>
            <a:endParaRPr sz="1700">
              <a:solidFill>
                <a:srgbClr val="FFFF00"/>
              </a:solidFill>
              <a:latin typeface="Merriweather"/>
              <a:ea typeface="Merriweather"/>
              <a:cs typeface="Merriweather"/>
              <a:sym typeface="Merriweather"/>
            </a:endParaRPr>
          </a:p>
        </p:txBody>
      </p:sp>
      <p:pic>
        <p:nvPicPr>
          <p:cNvPr id="129" name="Google Shape;129;p11" descr="See the source image"/>
          <p:cNvPicPr preferRelativeResize="0"/>
          <p:nvPr/>
        </p:nvPicPr>
        <p:blipFill rotWithShape="1">
          <a:blip r:embed="rId3">
            <a:alphaModFix/>
          </a:blip>
          <a:srcRect/>
          <a:stretch/>
        </p:blipFill>
        <p:spPr>
          <a:xfrm>
            <a:off x="519193" y="1361763"/>
            <a:ext cx="4491361" cy="3175214"/>
          </a:xfrm>
          <a:prstGeom prst="rect">
            <a:avLst/>
          </a:prstGeom>
          <a:noFill/>
          <a:ln>
            <a:noFill/>
          </a:ln>
        </p:spPr>
      </p:pic>
      <p:sp>
        <p:nvSpPr>
          <p:cNvPr id="130" name="Google Shape;130;p11"/>
          <p:cNvSpPr txBox="1"/>
          <p:nvPr/>
        </p:nvSpPr>
        <p:spPr>
          <a:xfrm>
            <a:off x="5410152" y="2039507"/>
            <a:ext cx="32148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i="0" u="none" strike="noStrike" cap="none">
                <a:solidFill>
                  <a:schemeClr val="lt1"/>
                </a:solidFill>
                <a:latin typeface="Merriweather"/>
                <a:ea typeface="Merriweather"/>
                <a:cs typeface="Merriweather"/>
                <a:sym typeface="Merriweather"/>
              </a:rPr>
              <a:t>CNN or convolutional neural network is being implemented here.</a:t>
            </a:r>
            <a:endParaRPr sz="2000">
              <a:latin typeface="Merriweather"/>
              <a:ea typeface="Merriweather"/>
              <a:cs typeface="Merriweather"/>
              <a:sym typeface="Merriweather"/>
            </a:endParaRPr>
          </a:p>
          <a:p>
            <a:pPr marL="0" marR="0" lvl="0" indent="0" algn="l" rtl="0">
              <a:lnSpc>
                <a:spcPct val="100000"/>
              </a:lnSpc>
              <a:spcBef>
                <a:spcPts val="0"/>
              </a:spcBef>
              <a:spcAft>
                <a:spcPts val="0"/>
              </a:spcAft>
              <a:buNone/>
            </a:pPr>
            <a:endParaRPr sz="2000" i="0" u="none" strike="noStrike" cap="none">
              <a:solidFill>
                <a:schemeClr val="lt1"/>
              </a:solidFill>
              <a:latin typeface="Merriweather"/>
              <a:ea typeface="Merriweather"/>
              <a:cs typeface="Merriweather"/>
              <a:sym typeface="Merriweather"/>
            </a:endParaRPr>
          </a:p>
        </p:txBody>
      </p:sp>
      <p:sp>
        <p:nvSpPr>
          <p:cNvPr id="131" name="Google Shape;131;p11"/>
          <p:cNvSpPr/>
          <p:nvPr/>
        </p:nvSpPr>
        <p:spPr>
          <a:xfrm>
            <a:off x="7938050" y="-12"/>
            <a:ext cx="1205950" cy="1569225"/>
          </a:xfrm>
          <a:prstGeom prst="flowChartOffpage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663</Words>
  <Application>Microsoft Office PowerPoint</Application>
  <PresentationFormat>On-screen Show (16:9)</PresentationFormat>
  <Paragraphs>75</Paragraphs>
  <Slides>16</Slides>
  <Notes>12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Merriweather</vt:lpstr>
      <vt:lpstr>IBM Plex Sans Condensed</vt:lpstr>
      <vt:lpstr>Bebas Neue</vt:lpstr>
      <vt:lpstr>Arial</vt:lpstr>
      <vt:lpstr>Courier New</vt:lpstr>
      <vt:lpstr>Flavius template</vt:lpstr>
      <vt:lpstr>AIoT SerBot PrimeX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AIoT SerBot PrimeX</dc:title>
  <cp:lastModifiedBy>Dibyanshi Tripathy</cp:lastModifiedBy>
  <cp:revision>9</cp:revision>
  <dcterms:modified xsi:type="dcterms:W3CDTF">2022-02-14T05:15:43Z</dcterms:modified>
</cp:coreProperties>
</file>